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8" r:id="rId5"/>
    <p:sldId id="288" r:id="rId6"/>
    <p:sldId id="291" r:id="rId7"/>
    <p:sldId id="292" r:id="rId8"/>
    <p:sldId id="285" r:id="rId9"/>
    <p:sldId id="290" r:id="rId10"/>
    <p:sldId id="29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6517" autoAdjust="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3C82B-095E-432A-8E4F-E087C387918F}" type="datetime1">
              <a:rPr lang="ru-RU" smtClean="0"/>
              <a:t>15.04.2019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4735-1BB6-4763-8A8D-34C11DAC25B4}" type="datetime1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3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28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5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0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59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0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0C32B-13BC-41B2-AB2D-75A69B5D8E60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DA88E-7571-482A-A17D-AE45349CD010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B8D07-12B7-4CC0-91DA-BA7EDDEA5EBC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06C3B4A-3BD8-46EE-A306-574C8F1203AA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066F1-56AD-4A65-8D23-47D03E281CDD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38DC8-A5CF-403B-A700-B1EE2B32A73F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48CB36-2A7D-4294-8E4B-2CBD284FA1A2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77C20-F13B-4081-A448-651CC7F79BA0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03EF6-DB2E-40D3-9F86-4A2B56C7C971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4A4930-1B63-4514-8E07-EEB83AF0186B}" type="datetime1">
              <a:rPr lang="ru-RU" noProof="0" smtClean="0"/>
              <a:t>15.04.2019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Raleway" panose="020B0503030101060003" pitchFamily="34" charset="-52"/>
              </a:rPr>
              <a:t>Wi-Fi</a:t>
            </a:r>
            <a:r>
              <a:rPr lang="en-US" b="1" dirty="0" smtClean="0">
                <a:latin typeface="Raleway" panose="020B0503030101060003" pitchFamily="34" charset="-52"/>
              </a:rPr>
              <a:t/>
            </a:r>
            <a:br>
              <a:rPr lang="en-US" b="1" dirty="0" smtClean="0">
                <a:latin typeface="Raleway" panose="020B0503030101060003" pitchFamily="34" charset="-52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-52"/>
              </a:rPr>
              <a:t>СЕНСОР</a:t>
            </a:r>
            <a:endParaRPr lang="ru-RU" dirty="0">
              <a:solidFill>
                <a:schemeClr val="bg1">
                  <a:lumMod val="9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73272"/>
            <a:ext cx="6038335" cy="1097280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Рекламные кампании и уведомления для потенциальных покупателей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4" y="1373914"/>
            <a:ext cx="9899379" cy="82559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600" dirty="0"/>
              <a:t>Вы можете собрать потенциальную аудиторию, которая ежедневно проходит мимо вашего заведения.</a:t>
            </a:r>
            <a:br>
              <a:rPr lang="ru-RU" sz="1600" dirty="0"/>
            </a:br>
            <a:r>
              <a:rPr lang="ru-RU" sz="1600" dirty="0"/>
              <a:t>Затем создать рекламную кампанию именно для этой аудитории и привлечь дополнительных посетителей с помощью различных акций, скидок или бонусов.</a:t>
            </a:r>
            <a:endParaRPr lang="ru-RU" sz="15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Raleway" panose="020B0503030101060003" pitchFamily="34" charset="-52"/>
              </a:rPr>
              <a:t>Сбор </a:t>
            </a:r>
            <a:r>
              <a:rPr lang="en-US" sz="3600" b="1" dirty="0" smtClean="0">
                <a:latin typeface="Raleway" panose="020B0503030101060003" pitchFamily="34" charset="-52"/>
              </a:rPr>
              <a:t>mac </a:t>
            </a:r>
            <a:r>
              <a:rPr lang="ru-RU" sz="3600" b="1" dirty="0" smtClean="0">
                <a:latin typeface="Raleway" panose="020B0503030101060003" pitchFamily="34" charset="-52"/>
              </a:rPr>
              <a:t>адресов</a:t>
            </a:r>
            <a:endParaRPr lang="ru-RU" sz="3600" b="1" dirty="0">
              <a:latin typeface="Raleway" panose="020B0503030101060003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8" y="2072927"/>
            <a:ext cx="7023014" cy="478507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59917" y="3192161"/>
            <a:ext cx="3603837" cy="3665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Соберите потенциальную аудиторию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Создайте рекламную кампанию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Увеличьте посещаемость заведения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Получите дополнительную прибыль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289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5" y="1521862"/>
            <a:ext cx="4660115" cy="155085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Ежедневно </a:t>
            </a:r>
            <a:r>
              <a:rPr lang="ru-RU" sz="1800" dirty="0"/>
              <a:t>мимо вашего заведения проходят сотни и тысячи потенциальных </a:t>
            </a:r>
            <a:r>
              <a:rPr lang="ru-RU" sz="1800" dirty="0" smtClean="0"/>
              <a:t>клиентов.</a:t>
            </a:r>
          </a:p>
          <a:p>
            <a:pPr marL="0" indent="0">
              <a:buNone/>
            </a:pPr>
            <a:r>
              <a:rPr lang="ru-RU" sz="1800" dirty="0" smtClean="0"/>
              <a:t>Теперь </a:t>
            </a:r>
            <a:r>
              <a:rPr lang="ru-RU" sz="1800" dirty="0"/>
              <a:t>им можно в реальном времени отправлять СМС сообщения с рекламой или промо, как только они окажутся рядом.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Raleway" panose="020B0503030101060003" pitchFamily="34" charset="-52"/>
              </a:rPr>
              <a:t>Отправка </a:t>
            </a:r>
            <a:r>
              <a:rPr lang="en-US" sz="3600" b="1" dirty="0" err="1" smtClean="0">
                <a:latin typeface="Raleway" panose="020B0503030101060003" pitchFamily="34" charset="-52"/>
              </a:rPr>
              <a:t>sms</a:t>
            </a:r>
            <a:r>
              <a:rPr lang="en-US" sz="3600" b="1" dirty="0" smtClean="0">
                <a:latin typeface="Raleway" panose="020B0503030101060003" pitchFamily="34" charset="-52"/>
              </a:rPr>
              <a:t> </a:t>
            </a:r>
            <a:r>
              <a:rPr lang="ru-RU" sz="3600" b="1" dirty="0" smtClean="0">
                <a:latin typeface="Raleway" panose="020B0503030101060003" pitchFamily="34" charset="-52"/>
              </a:rPr>
              <a:t>сообщений</a:t>
            </a:r>
            <a:endParaRPr lang="ru-RU" sz="3600" b="1" dirty="0">
              <a:latin typeface="Raleway" panose="020B0503030101060003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36" y="1793382"/>
            <a:ext cx="4061699" cy="4061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56" y="3138406"/>
            <a:ext cx="3907071" cy="3531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5" y="1587010"/>
            <a:ext cx="7774016" cy="133666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800" dirty="0"/>
              <a:t>Как только человек появится в зоне действия </a:t>
            </a:r>
            <a:r>
              <a:rPr lang="ru-RU" sz="1800" dirty="0" smtClean="0"/>
              <a:t>Сенсора — </a:t>
            </a:r>
            <a:r>
              <a:rPr lang="ru-RU" sz="1800" dirty="0"/>
              <a:t>информация о нём отправляется к нам на </a:t>
            </a:r>
            <a:r>
              <a:rPr lang="ru-RU" sz="1800" dirty="0" smtClean="0"/>
              <a:t>сервер.</a:t>
            </a:r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этот момент можно отправить ему PUSH-уведомление в вашем приложении c </a:t>
            </a:r>
            <a:r>
              <a:rPr lang="ru-RU" sz="1800" dirty="0" err="1" smtClean="0"/>
              <a:t>промоакцией</a:t>
            </a:r>
            <a:r>
              <a:rPr lang="ru-RU" sz="1800" dirty="0" smtClean="0"/>
              <a:t> </a:t>
            </a:r>
            <a:r>
              <a:rPr lang="ru-RU" sz="1800" dirty="0"/>
              <a:t>или персональным предложением.</a:t>
            </a: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Raleway" panose="020B0503030101060003" pitchFamily="34" charset="-52"/>
              </a:rPr>
              <a:t>Отправка </a:t>
            </a:r>
            <a:r>
              <a:rPr lang="en-US" sz="3600" b="1" dirty="0" smtClean="0">
                <a:latin typeface="Raleway" panose="020B0503030101060003" pitchFamily="34" charset="-52"/>
              </a:rPr>
              <a:t>push </a:t>
            </a:r>
            <a:r>
              <a:rPr lang="ru-RU" sz="3600" b="1" dirty="0" smtClean="0">
                <a:latin typeface="Raleway" panose="020B0503030101060003" pitchFamily="34" charset="-52"/>
              </a:rPr>
              <a:t>уведомлений</a:t>
            </a:r>
            <a:endParaRPr lang="ru-RU" sz="3600" b="1" dirty="0">
              <a:latin typeface="Raleway" panose="020B0503030101060003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07" y="3342597"/>
            <a:ext cx="6240376" cy="2635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09" y="2120154"/>
            <a:ext cx="5671516" cy="47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3" y="4826465"/>
            <a:ext cx="9215637" cy="626986"/>
          </a:xfrm>
        </p:spPr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1 устройства с доставкой по России – 5000 рублей.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Raleway" panose="020B0503030101060003" pitchFamily="34" charset="-52"/>
              </a:rPr>
              <a:t>Стоимость</a:t>
            </a:r>
            <a:r>
              <a:rPr lang="ru-RU" sz="3700" b="1" dirty="0" smtClean="0">
                <a:latin typeface="Raleway" panose="020B0503030101060003" pitchFamily="34" charset="-52"/>
              </a:rPr>
              <a:t> услуги</a:t>
            </a:r>
            <a:endParaRPr lang="ru-RU" sz="3700" b="1" dirty="0">
              <a:latin typeface="Raleway" panose="020B0503030101060003" pitchFamily="34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77587"/>
              </p:ext>
            </p:extLst>
          </p:nvPr>
        </p:nvGraphicFramePr>
        <p:xfrm>
          <a:off x="1707736" y="1484884"/>
          <a:ext cx="8960515" cy="295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88"/>
                <a:gridCol w="1956158"/>
                <a:gridCol w="128015"/>
                <a:gridCol w="1967584"/>
                <a:gridCol w="116840"/>
                <a:gridCol w="1944130"/>
              </a:tblGrid>
              <a:tr h="591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лицензии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месяца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месяцев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месяцев</a:t>
                      </a:r>
                      <a:endParaRPr lang="ru-RU" dirty="0"/>
                    </a:p>
                  </a:txBody>
                  <a:tcPr anchor="ctr"/>
                </a:tc>
              </a:tr>
              <a:tr h="5910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Сбор </a:t>
                      </a:r>
                      <a:r>
                        <a:rPr lang="en-US" sz="1600" b="1" dirty="0" smtClean="0"/>
                        <a:t>MAC </a:t>
                      </a:r>
                      <a:r>
                        <a:rPr lang="ru-RU" sz="1600" b="1" dirty="0" smtClean="0"/>
                        <a:t>адресов</a:t>
                      </a:r>
                      <a:endParaRPr lang="ru-RU" sz="16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4000 руб.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6000 руб.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10000 руб.</a:t>
                      </a:r>
                    </a:p>
                  </a:txBody>
                  <a:tcPr anchor="ctr"/>
                </a:tc>
              </a:tr>
              <a:tr h="5910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Отправка </a:t>
                      </a:r>
                      <a:r>
                        <a:rPr lang="en-US" sz="1600" b="1" dirty="0" smtClean="0"/>
                        <a:t>push </a:t>
                      </a:r>
                      <a:r>
                        <a:rPr lang="ru-RU" sz="1600" b="1" dirty="0" smtClean="0"/>
                        <a:t>уведомлений</a:t>
                      </a:r>
                      <a:endParaRPr lang="ru-RU" sz="16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4000 руб.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6000 руб.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10000 руб.</a:t>
                      </a:r>
                      <a:endParaRPr lang="ru-RU" sz="1600" dirty="0"/>
                    </a:p>
                  </a:txBody>
                  <a:tcPr anchor="ctr"/>
                </a:tc>
              </a:tr>
              <a:tr h="5910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Отправка </a:t>
                      </a:r>
                      <a:r>
                        <a:rPr lang="en-US" sz="1600" b="1" dirty="0" err="1" smtClean="0"/>
                        <a:t>sms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ru-RU" sz="1600" b="1" dirty="0" smtClean="0"/>
                        <a:t>сообщений</a:t>
                      </a:r>
                      <a:endParaRPr lang="ru-RU" sz="1600" b="1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Бесплатная лицензия. 1 </a:t>
                      </a:r>
                      <a:r>
                        <a:rPr lang="en-US" sz="1600" dirty="0" err="1" smtClean="0"/>
                        <a:t>sms</a:t>
                      </a:r>
                      <a:r>
                        <a:rPr lang="ru-RU" sz="1600" dirty="0" smtClean="0"/>
                        <a:t> – 3.2 руб.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0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Multi </a:t>
                      </a:r>
                      <a:r>
                        <a:rPr lang="ru-RU" sz="1600" b="1" dirty="0" smtClean="0"/>
                        <a:t>Сенсор</a:t>
                      </a:r>
                      <a:endParaRPr lang="en-US" sz="1600" b="1" dirty="0" smtClean="0"/>
                    </a:p>
                    <a:p>
                      <a:r>
                        <a:rPr lang="ru-RU" sz="1600" b="1" dirty="0" smtClean="0"/>
                        <a:t>(</a:t>
                      </a:r>
                      <a:r>
                        <a:rPr lang="en-US" sz="1600" b="1" dirty="0" smtClean="0"/>
                        <a:t>all-in-one</a:t>
                      </a:r>
                      <a:r>
                        <a:rPr lang="ru-RU" sz="1600" b="1" dirty="0" smtClean="0"/>
                        <a:t>)*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6000 руб.</a:t>
                      </a:r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9000 руб.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15000 руб.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07735" y="5621414"/>
            <a:ext cx="9215636" cy="556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dirty="0" smtClean="0"/>
              <a:t>*Данная схема включает в себя весь возможный функционал (сбор </a:t>
            </a:r>
            <a:r>
              <a:rPr lang="en-US" sz="1600" dirty="0" smtClean="0"/>
              <a:t>mac</a:t>
            </a:r>
            <a:r>
              <a:rPr lang="ru-RU" sz="1600" dirty="0" smtClean="0"/>
              <a:t> адресов, отправка </a:t>
            </a:r>
            <a:r>
              <a:rPr lang="en-US" sz="1600" dirty="0" err="1" smtClean="0"/>
              <a:t>sms</a:t>
            </a:r>
            <a:r>
              <a:rPr lang="en-US" sz="1600" dirty="0" smtClean="0"/>
              <a:t> </a:t>
            </a:r>
            <a:r>
              <a:rPr lang="ru-RU" sz="1600" dirty="0" smtClean="0"/>
              <a:t>и </a:t>
            </a:r>
            <a:r>
              <a:rPr lang="en-US" sz="1600" dirty="0" smtClean="0"/>
              <a:t>push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16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4" y="1283296"/>
            <a:ext cx="9899379" cy="5306870"/>
          </a:xfrm>
        </p:spPr>
        <p:txBody>
          <a:bodyPr rtlCol="0">
            <a:noAutofit/>
          </a:bodyPr>
          <a:lstStyle/>
          <a:p>
            <a:r>
              <a:rPr lang="ru-RU" sz="1500" b="1" dirty="0" smtClean="0"/>
              <a:t>Экономия интернет-трафика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Подключенный к интернету </a:t>
            </a:r>
            <a:r>
              <a:rPr lang="ru-RU" sz="1500" dirty="0" smtClean="0"/>
              <a:t>Сенсор не </a:t>
            </a:r>
            <a:r>
              <a:rPr lang="ru-RU" sz="1500" dirty="0"/>
              <a:t>тратит много трафика. Интернет нужен для синхронизации информации с нашим сервером. Выгружаются только обработанные данные с </a:t>
            </a:r>
            <a:r>
              <a:rPr lang="ru-RU" sz="1500" dirty="0" smtClean="0"/>
              <a:t>оборудования.</a:t>
            </a:r>
          </a:p>
          <a:p>
            <a:r>
              <a:rPr lang="ru-RU" sz="1500" b="1" dirty="0" smtClean="0"/>
              <a:t>Сбор данных в офлайн-режиме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Наш </a:t>
            </a:r>
            <a:r>
              <a:rPr lang="ru-RU" sz="1500" dirty="0" smtClean="0"/>
              <a:t>Сенсор собирает </a:t>
            </a:r>
            <a:r>
              <a:rPr lang="ru-RU" sz="1500" dirty="0"/>
              <a:t>и обрабатывает данные самостоятельно, без подключения к интернету. Это позволяет собирать информацию в тех местах, где есть трудности с подключением к интернету</a:t>
            </a:r>
            <a:r>
              <a:rPr lang="ru-RU" sz="1500" dirty="0" smtClean="0"/>
              <a:t>.</a:t>
            </a:r>
          </a:p>
          <a:p>
            <a:r>
              <a:rPr lang="ru-RU" sz="1500" b="1" dirty="0" smtClean="0"/>
              <a:t>Индикация режимов работы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Визуальная индикация позволяет наглядно отследить статус </a:t>
            </a:r>
            <a:r>
              <a:rPr lang="ru-RU" sz="1500" dirty="0" smtClean="0"/>
              <a:t>Сенсора, </a:t>
            </a:r>
            <a:r>
              <a:rPr lang="ru-RU" sz="1500" dirty="0"/>
              <a:t>а также определить некоторые неполадки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b="1" dirty="0" smtClean="0"/>
              <a:t>Собираем данные в 2-х диапазонах  </a:t>
            </a:r>
            <a:r>
              <a:rPr lang="en-US" sz="1500" b="1" dirty="0" err="1" smtClean="0"/>
              <a:t>WiFi</a:t>
            </a:r>
            <a:r>
              <a:rPr lang="en-US" sz="1500" b="1" dirty="0" smtClean="0"/>
              <a:t> </a:t>
            </a:r>
            <a:r>
              <a:rPr lang="ru-RU" sz="1500" b="1" dirty="0" smtClean="0"/>
              <a:t>(2.4 </a:t>
            </a:r>
            <a:r>
              <a:rPr lang="ru-RU" sz="1500" b="1" dirty="0" err="1" smtClean="0"/>
              <a:t>ггц</a:t>
            </a:r>
            <a:r>
              <a:rPr lang="ru-RU" sz="1500" b="1" dirty="0" smtClean="0"/>
              <a:t> и 5 </a:t>
            </a:r>
            <a:r>
              <a:rPr lang="ru-RU" sz="1500" b="1" dirty="0" err="1" smtClean="0"/>
              <a:t>ггц</a:t>
            </a:r>
            <a:r>
              <a:rPr lang="ru-RU" sz="1500" b="1" dirty="0" smtClean="0"/>
              <a:t>)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/>
              <a:t>Некоторые современные устройства работают на частоте 5 </a:t>
            </a:r>
            <a:r>
              <a:rPr lang="ru-RU" sz="1500" dirty="0" err="1"/>
              <a:t>ггц</a:t>
            </a:r>
            <a:r>
              <a:rPr lang="ru-RU" sz="1500" dirty="0"/>
              <a:t>. </a:t>
            </a:r>
            <a:r>
              <a:rPr lang="ru-RU" sz="1500" dirty="0" smtClean="0"/>
              <a:t>Мы </a:t>
            </a:r>
            <a:r>
              <a:rPr lang="ru-RU" sz="1500" dirty="0"/>
              <a:t>собираем данные в 2-х диапазонах, что позволяет охватить большую аудиторию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b="1" dirty="0" smtClean="0"/>
              <a:t>Низкие цены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Если изучить ценовую политику компаний, занимающихся сбором данных через </a:t>
            </a:r>
            <a:r>
              <a:rPr lang="ru-RU" sz="1500" dirty="0" err="1"/>
              <a:t>Wi-Fi</a:t>
            </a:r>
            <a:r>
              <a:rPr lang="ru-RU" sz="1500" dirty="0"/>
              <a:t>, то вы приятно удивитесь нашим ценам</a:t>
            </a:r>
            <a:r>
              <a:rPr lang="ru-RU" sz="1500" dirty="0" smtClean="0"/>
              <a:t>.</a:t>
            </a:r>
          </a:p>
          <a:p>
            <a:r>
              <a:rPr lang="ru-RU" sz="1500" b="1" dirty="0" smtClean="0"/>
              <a:t>Наличие 4-х внешних антенн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Коэффициент усиления антенн более чем в 3 раза больше по сравнению с конкурентами</a:t>
            </a:r>
            <a:r>
              <a:rPr lang="ru-RU" sz="1500" dirty="0" smtClean="0"/>
              <a:t>.</a:t>
            </a:r>
          </a:p>
          <a:p>
            <a:r>
              <a:rPr lang="ru-RU" sz="1500" b="1" dirty="0" smtClean="0"/>
              <a:t>Большой радиус действия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На открытой местности радиус сбора данных около </a:t>
            </a:r>
            <a:r>
              <a:rPr lang="ru-RU" sz="1500" dirty="0" smtClean="0"/>
              <a:t>100-150 </a:t>
            </a:r>
            <a:r>
              <a:rPr lang="ru-RU" sz="1500" dirty="0"/>
              <a:t>метров</a:t>
            </a:r>
          </a:p>
          <a:p>
            <a:endParaRPr lang="ru-RU" sz="15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Raleway" panose="020B0503030101060003" pitchFamily="34" charset="-52"/>
              </a:rPr>
              <a:t>Наши преимущества</a:t>
            </a:r>
            <a:endParaRPr lang="ru-RU" sz="3600" b="1" dirty="0"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80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35" y="1283296"/>
            <a:ext cx="5928742" cy="530687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600" dirty="0"/>
              <a:t>За время работы </a:t>
            </a:r>
            <a:r>
              <a:rPr lang="ru-RU" sz="1600" dirty="0" smtClean="0"/>
              <a:t>Сенсора возле </a:t>
            </a:r>
            <a:r>
              <a:rPr lang="ru-RU" sz="1600" dirty="0"/>
              <a:t>кафе было собрано 87433 МАС адреса.</a:t>
            </a:r>
          </a:p>
          <a:p>
            <a:pPr marL="0" indent="0">
              <a:buNone/>
            </a:pPr>
            <a:r>
              <a:rPr lang="ru-RU" sz="1600" dirty="0"/>
              <a:t>С помощью Яндекс.Аудитории обнаружены совпадения для 21430 записей.</a:t>
            </a:r>
          </a:p>
          <a:p>
            <a:pPr marL="0" indent="0">
              <a:buNone/>
            </a:pPr>
            <a:r>
              <a:rPr lang="ru-RU" sz="1600" dirty="0" smtClean="0"/>
              <a:t>Общий </a:t>
            </a:r>
            <a:r>
              <a:rPr lang="ru-RU" sz="1600" dirty="0"/>
              <a:t>охват составил 48875 устройств. </a:t>
            </a:r>
          </a:p>
          <a:p>
            <a:pPr marL="0" indent="0">
              <a:buNone/>
            </a:pPr>
            <a:r>
              <a:rPr lang="ru-RU" sz="1600" dirty="0"/>
              <a:t>В охват попадают не только обнаруженные устройства, но и связанные с ними, такие как домашний и рабочий ПК, планшет и </a:t>
            </a:r>
            <a:r>
              <a:rPr lang="ru-RU" sz="1600" dirty="0" smtClean="0"/>
              <a:t>т.д.</a:t>
            </a:r>
          </a:p>
          <a:p>
            <a:pPr marL="0" indent="0">
              <a:buNone/>
            </a:pPr>
            <a:r>
              <a:rPr lang="ru-RU" sz="1600" dirty="0"/>
              <a:t>Таким образом, рекламная компания будет нацелена только на потенциальных клиентов, которые бывали рядом с вашим заведением в момент работы </a:t>
            </a:r>
            <a:r>
              <a:rPr lang="ru-RU" sz="1600" dirty="0" err="1"/>
              <a:t>Wi-Fi</a:t>
            </a:r>
            <a:r>
              <a:rPr lang="ru-RU" sz="1600"/>
              <a:t> </a:t>
            </a:r>
            <a:r>
              <a:rPr lang="ru-RU" sz="1600" smtClean="0"/>
              <a:t>Сенсора.</a:t>
            </a:r>
            <a:endParaRPr lang="ru-RU" sz="15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7735" y="538388"/>
            <a:ext cx="9372600" cy="74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Raleway" panose="020B0503030101060003" pitchFamily="34" charset="-52"/>
              </a:rPr>
              <a:t>Пример работы</a:t>
            </a:r>
            <a:endParaRPr lang="ru-RU" sz="3600" b="1" dirty="0">
              <a:latin typeface="Raleway" panose="020B0503030101060003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89" y="1059068"/>
            <a:ext cx="3965783" cy="962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72" y="2435517"/>
            <a:ext cx="3545616" cy="3439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45" y="4851093"/>
            <a:ext cx="3602921" cy="1592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7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кас здания 16: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098_TF03031027.potx" id="{667A01F6-2F51-425F-94C1-39BDFAB2BB73}" vid="{18C78E98-E692-4FC3-9168-C02C7CDE364C}"/>
    </a:ext>
  </a:extLst>
</a:theme>
</file>

<file path=ppt/theme/theme2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40262f94-9f35-4ac3-9a90-690165a166b7"/>
    <ds:schemaRef ds:uri="http://purl.org/dc/terms/"/>
    <ds:schemaRef ds:uri="a4f35948-e619-41b3-aa29-22878b09cfd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tf03031027</Template>
  <TotalTime>2140</TotalTime>
  <Words>286</Words>
  <Application>Microsoft Office PowerPoint</Application>
  <PresentationFormat>Широкоэкранный</PresentationFormat>
  <Paragraphs>57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Raleway</vt:lpstr>
      <vt:lpstr>Wingdings</vt:lpstr>
      <vt:lpstr>Каркас здания 16:9</vt:lpstr>
      <vt:lpstr>Wi-Fi СЕНСОР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system</dc:title>
  <dc:creator>Пользователь Windows</dc:creator>
  <cp:lastModifiedBy>Михаил Голуб</cp:lastModifiedBy>
  <cp:revision>78</cp:revision>
  <dcterms:created xsi:type="dcterms:W3CDTF">2018-02-06T07:20:28Z</dcterms:created>
  <dcterms:modified xsi:type="dcterms:W3CDTF">2019-04-15T06:44:56Z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