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68" r:id="rId5"/>
    <p:sldId id="301" r:id="rId6"/>
    <p:sldId id="306" r:id="rId7"/>
    <p:sldId id="298" r:id="rId8"/>
    <p:sldId id="287" r:id="rId9"/>
    <p:sldId id="302" r:id="rId10"/>
    <p:sldId id="269" r:id="rId11"/>
    <p:sldId id="303" r:id="rId12"/>
    <p:sldId id="300" r:id="rId13"/>
    <p:sldId id="304" r:id="rId14"/>
    <p:sldId id="282" r:id="rId15"/>
    <p:sldId id="283" r:id="rId16"/>
    <p:sldId id="291" r:id="rId17"/>
    <p:sldId id="293" r:id="rId18"/>
    <p:sldId id="288" r:id="rId19"/>
    <p:sldId id="285" r:id="rId20"/>
    <p:sldId id="299" r:id="rId2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6517" autoAdjust="0"/>
  </p:normalViewPr>
  <p:slideViewPr>
    <p:cSldViewPr snapToGrid="0">
      <p:cViewPr varScale="1">
        <p:scale>
          <a:sx n="116" d="100"/>
          <a:sy n="116" d="100"/>
        </p:scale>
        <p:origin x="108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F3C82B-095E-432A-8E4F-E087C387918F}" type="datetime1">
              <a:rPr lang="ru-RU" smtClean="0"/>
              <a:t>25.12.2018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6B3739-9081-478F-812E-AE7CE14063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84735-1BB6-4763-8A8D-34C11DAC25B4}" type="datetime1">
              <a:rPr lang="ru-RU" smtClean="0"/>
              <a:pPr/>
              <a:t>25.12.2018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CF8BB-EBC7-4B8F-9632-A5A136FBB880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232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44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093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430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078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rtlCol="0"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50C32B-13BC-41B2-AB2D-75A69B5D8E60}" type="datetime1">
              <a:rPr lang="ru-RU" noProof="0" smtClean="0"/>
              <a:t>25.12.2018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CDA88E-7571-482A-A17D-AE45349CD010}" type="datetime1">
              <a:rPr lang="ru-RU" noProof="0" smtClean="0"/>
              <a:t>25.12.2018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EB8D07-12B7-4CC0-91DA-BA7EDDEA5EBC}" type="datetime1">
              <a:rPr lang="ru-RU" noProof="0" smtClean="0"/>
              <a:t>25.12.2018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06C3B4A-3BD8-46EE-A306-574C8F1203AA}" type="datetime1">
              <a:rPr lang="ru-RU" noProof="0" smtClean="0"/>
              <a:t>25.12.2018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rtlCol="0" anchor="b">
            <a:normAutofit/>
          </a:bodyPr>
          <a:lstStyle>
            <a:lvl1pPr>
              <a:defRPr sz="6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7066F1-56AD-4A65-8D23-47D03E281CDD}" type="datetime1">
              <a:rPr lang="ru-RU" noProof="0" smtClean="0"/>
              <a:t>25.12.2018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538DC8-A5CF-403B-A700-B1EE2B32A73F}" type="datetime1">
              <a:rPr lang="ru-RU" noProof="0" smtClean="0"/>
              <a:t>25.12.2018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48CB36-2A7D-4294-8E4B-2CBD284FA1A2}" type="datetime1">
              <a:rPr lang="ru-RU" noProof="0" smtClean="0"/>
              <a:t>25.12.2018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077C20-F13B-4081-A448-651CC7F79BA0}" type="datetime1">
              <a:rPr lang="ru-RU" noProof="0" smtClean="0"/>
              <a:t>25.12.2018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rtlCol="0" anchor="b">
            <a:noAutofit/>
          </a:bodyPr>
          <a:lstStyle>
            <a:lvl1pPr>
              <a:defRPr sz="4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503EF6-DB2E-40D3-9F86-4A2B56C7C971}" type="datetime1">
              <a:rPr lang="ru-RU" noProof="0" smtClean="0"/>
              <a:t>25.12.2018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rtlCol="0"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74A4930-1B63-4514-8E07-EEB83AF0186B}" type="datetime1">
              <a:rPr lang="ru-RU" noProof="0" smtClean="0"/>
              <a:t>25.12.2018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fisystem.ru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  <a:latin typeface="Raleway" panose="020B0503030101060003" pitchFamily="34" charset="-52"/>
              </a:rPr>
              <a:t>Wi-fi</a:t>
            </a:r>
            <a:r>
              <a:rPr lang="en-US" b="1" dirty="0" smtClean="0">
                <a:latin typeface="Raleway" panose="020B0503030101060003" pitchFamily="34" charset="-52"/>
              </a:rPr>
              <a:t/>
            </a:r>
            <a:br>
              <a:rPr lang="en-US" b="1" dirty="0" smtClean="0">
                <a:latin typeface="Raleway" panose="020B0503030101060003" pitchFamily="34" charset="-52"/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-52"/>
              </a:rPr>
              <a:t>system</a:t>
            </a:r>
            <a:endParaRPr lang="ru-RU" dirty="0">
              <a:solidFill>
                <a:schemeClr val="bg1">
                  <a:lumMod val="95000"/>
                </a:schemeClr>
              </a:solidFill>
              <a:latin typeface="Raleway" panose="020B0503030101060003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3973272"/>
            <a:ext cx="5073353" cy="1097280"/>
          </a:xfrm>
        </p:spPr>
        <p:txBody>
          <a:bodyPr rtlCol="0">
            <a:normAutofit fontScale="92500" lnSpcReduction="10000"/>
          </a:bodyPr>
          <a:lstStyle/>
          <a:p>
            <a:r>
              <a:rPr lang="ru-RU" dirty="0" smtClean="0"/>
              <a:t>Аутентификация посетителей </a:t>
            </a:r>
            <a:r>
              <a:rPr lang="ru-RU" dirty="0"/>
              <a:t>для предоставления им доступа к сети 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52590716"/>
              </p:ext>
            </p:extLst>
          </p:nvPr>
        </p:nvGraphicFramePr>
        <p:xfrm>
          <a:off x="1707735" y="1769288"/>
          <a:ext cx="93726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3124200"/>
                <a:gridCol w="3124200"/>
              </a:tblGrid>
              <a:tr h="3877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>
                          <a:effectLst/>
                        </a:rPr>
                        <a:t>Тариф</a:t>
                      </a: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>
                          <a:effectLst/>
                        </a:rPr>
                        <a:t>Ваучер</a:t>
                      </a: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>
                          <a:effectLst/>
                        </a:rPr>
                        <a:t>Ваучер+</a:t>
                      </a:r>
                    </a:p>
                  </a:txBody>
                  <a:tcPr marL="76200" marR="76200" marT="76200" marB="76200" anchor="b"/>
                </a:tc>
              </a:tr>
              <a:tr h="244386"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>
                          <a:effectLst/>
                        </a:rPr>
                        <a:t>Стоимость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600 </a:t>
                      </a:r>
                      <a:r>
                        <a:rPr lang="ru-RU" sz="1200" dirty="0" smtClean="0">
                          <a:effectLst/>
                        </a:rPr>
                        <a:t>руб./мес.</a:t>
                      </a:r>
                      <a:endParaRPr lang="ru-RU" sz="1200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600 </a:t>
                      </a:r>
                      <a:r>
                        <a:rPr lang="ru-RU" sz="1200" dirty="0" smtClean="0">
                          <a:effectLst/>
                        </a:rPr>
                        <a:t>руб./мес.</a:t>
                      </a:r>
                      <a:endParaRPr lang="ru-RU" sz="1200" dirty="0"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276575"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>
                          <a:effectLst/>
                        </a:rPr>
                        <a:t>Локации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1 локация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Неограничено</a:t>
                      </a:r>
                    </a:p>
                  </a:txBody>
                  <a:tcPr marL="76200" marR="76200" marT="76200" marB="76200"/>
                </a:tc>
              </a:tr>
              <a:tr h="328128"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>
                          <a:effectLst/>
                        </a:rPr>
                        <a:t>Авторизации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 smtClean="0">
                          <a:effectLst/>
                        </a:rPr>
                        <a:t>Неограниченно</a:t>
                      </a:r>
                      <a:endParaRPr lang="ru-RU" sz="1200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500 в месяц</a:t>
                      </a:r>
                    </a:p>
                  </a:txBody>
                  <a:tcPr marL="76200" marR="76200" marT="76200" marB="76200"/>
                </a:tc>
              </a:tr>
              <a:tr h="1223021"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>
                          <a:effectLst/>
                        </a:rPr>
                        <a:t>Дополнительные возможности</a:t>
                      </a:r>
                    </a:p>
                  </a:txBody>
                  <a:tcPr marL="76200" marR="76200" marT="76200" marB="76200" anchor="ctr"/>
                </a:tc>
                <a:tc gridSpan="2">
                  <a:txBody>
                    <a:bodyPr/>
                    <a:lstStyle/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Страница </a:t>
                      </a:r>
                      <a:r>
                        <a:rPr lang="ru-RU" sz="1200" dirty="0">
                          <a:effectLst/>
                        </a:rPr>
                        <a:t>с вашей рекламой</a:t>
                      </a:r>
                    </a:p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 Перенаправление на свой сайт</a:t>
                      </a:r>
                    </a:p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 Индивидуальный дизайн</a:t>
                      </a:r>
                    </a:p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err="1" smtClean="0">
                          <a:effectLst/>
                        </a:rPr>
                        <a:t>Мультиязычность</a:t>
                      </a:r>
                      <a:endParaRPr lang="ru-RU" sz="1200" dirty="0">
                        <a:effectLst/>
                      </a:endParaRPr>
                    </a:p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Опросы</a:t>
                      </a:r>
                      <a:endParaRPr lang="ru-RU" sz="1200" dirty="0">
                        <a:effectLst/>
                      </a:endParaRPr>
                    </a:p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 API</a:t>
                      </a:r>
                    </a:p>
                  </a:txBody>
                  <a:tcPr marL="76200" marR="76200" marT="76200" marB="762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6085"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>
                          <a:effectLst/>
                        </a:rPr>
                        <a:t>Дополнительные платные функции</a:t>
                      </a:r>
                    </a:p>
                  </a:txBody>
                  <a:tcPr marL="76200" marR="76200" marT="76200" marB="76200" anchor="ctr"/>
                </a:tc>
                <a:tc gridSpan="2">
                  <a:txBody>
                    <a:bodyPr/>
                    <a:lstStyle/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 Автоотключение </a:t>
                      </a:r>
                      <a:r>
                        <a:rPr lang="ru-RU" sz="1200" dirty="0" smtClean="0">
                          <a:effectLst/>
                        </a:rPr>
                        <a:t>посетителей</a:t>
                      </a:r>
                      <a:endParaRPr lang="ru-RU" sz="1200" dirty="0">
                        <a:effectLst/>
                      </a:endParaRPr>
                    </a:p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 Дневной </a:t>
                      </a:r>
                      <a:r>
                        <a:rPr lang="ru-RU" sz="1200" dirty="0" err="1">
                          <a:effectLst/>
                        </a:rPr>
                        <a:t>аккаунтинг</a:t>
                      </a:r>
                      <a:endParaRPr lang="ru-RU" sz="1200" dirty="0">
                        <a:effectLst/>
                      </a:endParaRPr>
                    </a:p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 Безопасный DNS</a:t>
                      </a:r>
                    </a:p>
                  </a:txBody>
                  <a:tcPr marL="76200" marR="76200" marT="76200" marB="7620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707735" y="538388"/>
            <a:ext cx="9372600" cy="744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Raleway" panose="020B0503030101060003" pitchFamily="34" charset="-52"/>
              </a:rPr>
              <a:t>Ваучеры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7735" y="1214929"/>
            <a:ext cx="9285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Ваучеры</a:t>
            </a:r>
            <a:r>
              <a:rPr lang="ru-RU" sz="1400" dirty="0"/>
              <a:t> — это пара логин-пароль, с помощью которой можно пройти аутентификацию на </a:t>
            </a:r>
            <a:r>
              <a:rPr lang="ru-RU" sz="1400" dirty="0" err="1"/>
              <a:t>хотспоте</a:t>
            </a:r>
            <a:r>
              <a:rPr lang="ru-RU" sz="1400" dirty="0"/>
              <a:t> и получить доступ к интернету. Каждому ваучеру можно задать индивидуальные настройки и ограничения (по времени или трафику).</a:t>
            </a:r>
          </a:p>
          <a:p>
            <a:endParaRPr lang="ru-RU" sz="1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501044"/>
              </p:ext>
            </p:extLst>
          </p:nvPr>
        </p:nvGraphicFramePr>
        <p:xfrm>
          <a:off x="1707727" y="5715472"/>
          <a:ext cx="9372608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488"/>
                <a:gridCol w="974220"/>
                <a:gridCol w="1025496"/>
                <a:gridCol w="1059678"/>
                <a:gridCol w="1051133"/>
                <a:gridCol w="1059678"/>
                <a:gridCol w="1068225"/>
                <a:gridCol w="1628690"/>
              </a:tblGrid>
              <a:tr h="44722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dirty="0">
                          <a:effectLst/>
                        </a:rPr>
                        <a:t>Дополнительные авторизации</a:t>
                      </a: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dirty="0">
                          <a:effectLst/>
                        </a:rPr>
                        <a:t>5.000</a:t>
                      </a: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dirty="0">
                          <a:effectLst/>
                        </a:rPr>
                        <a:t>11.000</a:t>
                      </a: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dirty="0">
                          <a:effectLst/>
                        </a:rPr>
                        <a:t>35.000</a:t>
                      </a: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dirty="0">
                          <a:effectLst/>
                        </a:rPr>
                        <a:t>60.000</a:t>
                      </a: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dirty="0">
                          <a:effectLst/>
                        </a:rPr>
                        <a:t>150.000</a:t>
                      </a: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dirty="0">
                          <a:effectLst/>
                        </a:rPr>
                        <a:t>350.000</a:t>
                      </a: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dirty="0">
                          <a:effectLst/>
                        </a:rPr>
                        <a:t>Более</a:t>
                      </a:r>
                    </a:p>
                  </a:txBody>
                  <a:tcPr marL="76200" marR="76200" marT="76200" marB="76200" anchor="b"/>
                </a:tc>
              </a:tr>
              <a:tr h="289379"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>
                          <a:effectLst/>
                        </a:rPr>
                        <a:t>Стоимость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500 </a:t>
                      </a:r>
                      <a:r>
                        <a:rPr lang="ru-RU" sz="1200" dirty="0" smtClean="0">
                          <a:effectLst/>
                        </a:rPr>
                        <a:t>руб.</a:t>
                      </a:r>
                      <a:endParaRPr lang="ru-RU" sz="1200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1.000 </a:t>
                      </a:r>
                      <a:r>
                        <a:rPr lang="ru-RU" sz="1200" dirty="0" smtClean="0">
                          <a:effectLst/>
                        </a:rPr>
                        <a:t>руб.</a:t>
                      </a:r>
                      <a:endParaRPr lang="ru-RU" sz="1200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3.000 </a:t>
                      </a:r>
                      <a:r>
                        <a:rPr lang="ru-RU" sz="1200" dirty="0" smtClean="0">
                          <a:effectLst/>
                        </a:rPr>
                        <a:t>руб.</a:t>
                      </a:r>
                      <a:endParaRPr lang="ru-RU" sz="1200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5.000 </a:t>
                      </a:r>
                      <a:r>
                        <a:rPr lang="ru-RU" sz="1200" dirty="0" smtClean="0">
                          <a:effectLst/>
                        </a:rPr>
                        <a:t>руб.</a:t>
                      </a:r>
                      <a:endParaRPr lang="ru-RU" sz="1200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10.000 </a:t>
                      </a:r>
                      <a:r>
                        <a:rPr lang="ru-RU" sz="1200" dirty="0" smtClean="0">
                          <a:effectLst/>
                        </a:rPr>
                        <a:t>руб.</a:t>
                      </a:r>
                      <a:endParaRPr lang="ru-RU" sz="1200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20.000 </a:t>
                      </a:r>
                      <a:r>
                        <a:rPr lang="ru-RU" sz="1200" dirty="0" smtClean="0">
                          <a:effectLst/>
                        </a:rPr>
                        <a:t>руб.</a:t>
                      </a:r>
                      <a:endParaRPr lang="ru-RU" sz="1200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Свяжитесь с нами</a:t>
                      </a: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07735" y="5186752"/>
            <a:ext cx="9372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Дополнительные авторизации могут использоваться только с планом Ваучер+ (во всех локациях). Вы должны использовать пакет в течение одного года после последней покупки.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291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707735" y="538388"/>
            <a:ext cx="9372600" cy="744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Raleway" panose="020B0503030101060003" pitchFamily="34" charset="-52"/>
              </a:rPr>
              <a:t>ЕСИА</a:t>
            </a:r>
            <a:endParaRPr lang="ru-RU" b="1" dirty="0">
              <a:latin typeface="Raleway" panose="020B0503030101060003" pitchFamily="34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7735" y="1301142"/>
            <a:ext cx="8460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Авторизация через сайт </a:t>
            </a:r>
            <a:r>
              <a:rPr lang="ru-RU" dirty="0" err="1" smtClean="0"/>
              <a:t>Гос.услуги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831778"/>
              </p:ext>
            </p:extLst>
          </p:nvPr>
        </p:nvGraphicFramePr>
        <p:xfrm>
          <a:off x="1707735" y="1996096"/>
          <a:ext cx="93726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1914"/>
                <a:gridCol w="6200686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effectLst/>
                        </a:rPr>
                        <a:t>Тариф</a:t>
                      </a: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effectLst/>
                        </a:rPr>
                        <a:t>ЕСИА</a:t>
                      </a:r>
                    </a:p>
                  </a:txBody>
                  <a:tcPr marL="76200" marR="76200" marT="76200" marB="76200" anchor="b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effectLst/>
                        </a:rPr>
                        <a:t>Стоимость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600 </a:t>
                      </a:r>
                      <a:r>
                        <a:rPr lang="ru-RU" sz="1400" dirty="0" smtClean="0">
                          <a:effectLst/>
                        </a:rPr>
                        <a:t>руб./мес.</a:t>
                      </a:r>
                      <a:endParaRPr lang="ru-RU" sz="1400" dirty="0"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effectLst/>
                        </a:rPr>
                        <a:t>Авторизация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 err="1">
                          <a:effectLst/>
                        </a:rPr>
                        <a:t>Есиа</a:t>
                      </a:r>
                      <a:r>
                        <a:rPr lang="ru-RU" sz="1400" dirty="0">
                          <a:effectLst/>
                        </a:rPr>
                        <a:t> (сайт </a:t>
                      </a:r>
                      <a:r>
                        <a:rPr lang="ru-RU" sz="1400" dirty="0" err="1">
                          <a:effectLst/>
                        </a:rPr>
                        <a:t>Гос.услуги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</a:rPr>
                        <a:t>Описание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Тариф отлично подходит для государственных учреждений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effectLst/>
                        </a:rPr>
                        <a:t>Дополнительные возможности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Страница </a:t>
                      </a:r>
                      <a:r>
                        <a:rPr lang="ru-RU" sz="1400" dirty="0">
                          <a:effectLst/>
                        </a:rPr>
                        <a:t>с вашей рекламой</a:t>
                      </a:r>
                    </a:p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 Перенаправление на свой сайт</a:t>
                      </a:r>
                    </a:p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 Индивидуальный дизайн</a:t>
                      </a:r>
                    </a:p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err="1">
                          <a:effectLst/>
                        </a:rPr>
                        <a:t>Мультиязычность</a:t>
                      </a:r>
                      <a:endParaRPr lang="ru-RU" sz="1400" dirty="0">
                        <a:effectLst/>
                      </a:endParaRPr>
                    </a:p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 Ваучеры</a:t>
                      </a:r>
                    </a:p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 Опросы</a:t>
                      </a:r>
                    </a:p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 API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effectLst/>
                        </a:rPr>
                        <a:t>Дополнительные платные функции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 Автоотключение посетителей</a:t>
                      </a:r>
                    </a:p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 Дневной </a:t>
                      </a:r>
                      <a:r>
                        <a:rPr lang="ru-RU" sz="1400" dirty="0" err="1">
                          <a:effectLst/>
                        </a:rPr>
                        <a:t>аккаунтинг</a:t>
                      </a:r>
                      <a:endParaRPr lang="ru-RU" sz="1400" dirty="0">
                        <a:effectLst/>
                      </a:endParaRPr>
                    </a:p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 Безопасный DNS</a:t>
                      </a: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71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07735" y="538388"/>
            <a:ext cx="9372600" cy="744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Raleway" panose="020B0503030101060003" pitchFamily="34" charset="-52"/>
              </a:rPr>
              <a:t>Платный </a:t>
            </a:r>
            <a:r>
              <a:rPr lang="en-US" b="1" dirty="0" err="1">
                <a:latin typeface="Raleway" panose="020B0503030101060003" pitchFamily="34" charset="-52"/>
              </a:rPr>
              <a:t>wi-fi</a:t>
            </a:r>
            <a:endParaRPr lang="ru-RU" b="1" dirty="0">
              <a:latin typeface="Raleway" panose="020B0503030101060003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7733" y="1328692"/>
            <a:ext cx="8460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Создайте в своем заведении </a:t>
            </a:r>
            <a:r>
              <a:rPr lang="en-US" dirty="0"/>
              <a:t>Wi-Fi </a:t>
            </a:r>
            <a:r>
              <a:rPr lang="ru-RU" dirty="0"/>
              <a:t>с платным доступом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5608177" y="5547791"/>
            <a:ext cx="659451" cy="784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043787"/>
              </p:ext>
            </p:extLst>
          </p:nvPr>
        </p:nvGraphicFramePr>
        <p:xfrm>
          <a:off x="1707735" y="1938365"/>
          <a:ext cx="9372600" cy="318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3124200"/>
                <a:gridCol w="31242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effectLst/>
                        </a:rPr>
                        <a:t>Тариф</a:t>
                      </a: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>
                          <a:effectLst/>
                        </a:rPr>
                        <a:t>Premium</a:t>
                      </a: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>
                          <a:effectLst/>
                        </a:rPr>
                        <a:t>Premium + Free Caller ID</a:t>
                      </a:r>
                    </a:p>
                  </a:txBody>
                  <a:tcPr marL="76200" marR="76200" marT="76200" marB="76200" anchor="b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effectLst/>
                        </a:rPr>
                        <a:t>Стоимость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0 </a:t>
                      </a:r>
                      <a:r>
                        <a:rPr lang="ru-RU" sz="1400" dirty="0" smtClean="0">
                          <a:effectLst/>
                        </a:rPr>
                        <a:t>руб./мес.</a:t>
                      </a:r>
                      <a:endParaRPr lang="ru-RU" sz="1400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 smtClean="0">
                          <a:effectLst/>
                        </a:rPr>
                        <a:t>1000 руб./мес.</a:t>
                      </a:r>
                      <a:endParaRPr lang="ru-RU" sz="1400" dirty="0"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effectLst/>
                        </a:rPr>
                        <a:t>Авторизация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Платный интернет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 Платный интернет + </a:t>
                      </a:r>
                      <a:r>
                        <a:rPr lang="en-US" sz="1400">
                          <a:effectLst/>
                        </a:rPr>
                        <a:t>Caller ID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effectLst/>
                        </a:rPr>
                        <a:t>Дополнительные возможности</a:t>
                      </a:r>
                    </a:p>
                  </a:txBody>
                  <a:tcPr marL="76200" marR="76200" marT="76200" marB="76200" anchor="ctr"/>
                </a:tc>
                <a:tc gridSpan="2">
                  <a:txBody>
                    <a:bodyPr/>
                    <a:lstStyle/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 Перенаправление на свой сайт</a:t>
                      </a:r>
                    </a:p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 Индивидуальный дизайн</a:t>
                      </a:r>
                    </a:p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err="1" smtClean="0">
                          <a:effectLst/>
                        </a:rPr>
                        <a:t>Мультиязычность</a:t>
                      </a:r>
                      <a:endParaRPr lang="ru-RU" sz="1400" dirty="0">
                        <a:effectLst/>
                      </a:endParaRPr>
                    </a:p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Опросы</a:t>
                      </a:r>
                      <a:endParaRPr lang="ru-RU" sz="1400" dirty="0">
                        <a:effectLst/>
                      </a:endParaRPr>
                    </a:p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 API</a:t>
                      </a:r>
                    </a:p>
                  </a:txBody>
                  <a:tcPr marL="76200" marR="76200" marT="76200" marB="762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effectLst/>
                        </a:rPr>
                        <a:t>Дополнительные платные функции</a:t>
                      </a:r>
                    </a:p>
                  </a:txBody>
                  <a:tcPr marL="76200" marR="76200" marT="76200" marB="76200" anchor="ctr"/>
                </a:tc>
                <a:tc gridSpan="2">
                  <a:txBody>
                    <a:bodyPr/>
                    <a:lstStyle/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 Автоотключение </a:t>
                      </a:r>
                      <a:r>
                        <a:rPr lang="ru-RU" sz="1400" dirty="0" smtClean="0">
                          <a:effectLst/>
                        </a:rPr>
                        <a:t>посетителей</a:t>
                      </a:r>
                      <a:endParaRPr lang="ru-RU" sz="1400" dirty="0">
                        <a:effectLst/>
                      </a:endParaRPr>
                    </a:p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 Дневной </a:t>
                      </a:r>
                      <a:r>
                        <a:rPr lang="ru-RU" sz="1400" dirty="0" err="1">
                          <a:effectLst/>
                        </a:rPr>
                        <a:t>аккаунтинг</a:t>
                      </a:r>
                      <a:endParaRPr lang="ru-RU" sz="1400" dirty="0">
                        <a:effectLst/>
                      </a:endParaRPr>
                    </a:p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 Безопасный DNS</a:t>
                      </a:r>
                    </a:p>
                  </a:txBody>
                  <a:tcPr marL="76200" marR="76200" marT="76200" marB="762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21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97937" y="1663476"/>
            <a:ext cx="3488108" cy="1352074"/>
          </a:xfrm>
        </p:spPr>
        <p:txBody>
          <a:bodyPr>
            <a:noAutofit/>
          </a:bodyPr>
          <a:lstStyle/>
          <a:p>
            <a:r>
              <a:rPr lang="ru-RU" sz="1600" b="0" dirty="0"/>
              <a:t>Организуйте у себя на объекте </a:t>
            </a:r>
            <a:r>
              <a:rPr lang="ru-RU" sz="1600" b="0" dirty="0" err="1"/>
              <a:t>Premium</a:t>
            </a:r>
            <a:r>
              <a:rPr lang="ru-RU" sz="1600" b="0" dirty="0"/>
              <a:t> </a:t>
            </a:r>
            <a:r>
              <a:rPr lang="ru-RU" sz="1600" b="0" dirty="0" err="1"/>
              <a:t>Wi-Fi</a:t>
            </a:r>
            <a:r>
              <a:rPr lang="ru-RU" sz="1600" b="0" dirty="0"/>
              <a:t> с платным доступом.</a:t>
            </a:r>
          </a:p>
          <a:p>
            <a:r>
              <a:rPr lang="ru-RU" sz="1600" b="0" dirty="0"/>
              <a:t>Создайте свой тариф с пакетами интернета в личном кабинете и подключите в настройках </a:t>
            </a:r>
            <a:r>
              <a:rPr lang="ru-RU" sz="1600" b="0" dirty="0" err="1"/>
              <a:t>хотспота</a:t>
            </a:r>
            <a:r>
              <a:rPr lang="ru-RU" sz="1600" b="0" dirty="0"/>
              <a:t>.</a:t>
            </a:r>
          </a:p>
          <a:p>
            <a:endParaRPr lang="ru-RU" sz="1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73" y="2949780"/>
            <a:ext cx="2742930" cy="338580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39480" y="1663476"/>
            <a:ext cx="5414320" cy="2494731"/>
          </a:xfrm>
        </p:spPr>
        <p:txBody>
          <a:bodyPr>
            <a:noAutofit/>
          </a:bodyPr>
          <a:lstStyle/>
          <a:p>
            <a:r>
              <a:rPr lang="ru-RU" sz="1600" b="0" dirty="0"/>
              <a:t>При </a:t>
            </a:r>
            <a:r>
              <a:rPr lang="ru-RU" sz="1600" b="0" dirty="0" smtClean="0"/>
              <a:t>подключении </a:t>
            </a:r>
            <a:r>
              <a:rPr lang="ru-RU" sz="1600" b="0" dirty="0"/>
              <a:t>к </a:t>
            </a:r>
            <a:r>
              <a:rPr lang="ru-RU" sz="1600" b="0" dirty="0" err="1"/>
              <a:t>WiFi</a:t>
            </a:r>
            <a:r>
              <a:rPr lang="ru-RU" sz="1600" b="0" dirty="0"/>
              <a:t> гость выбирает пакет и оплачивает его с помощью банковской карты.</a:t>
            </a:r>
          </a:p>
          <a:p>
            <a:r>
              <a:rPr lang="ru-RU" sz="1600" b="0" dirty="0"/>
              <a:t>Отчёты по всем совершенным операциям доступны в личном кабинете.</a:t>
            </a:r>
          </a:p>
          <a:p>
            <a:r>
              <a:rPr lang="ru-RU" sz="1600" b="0" dirty="0"/>
              <a:t>В зависимости от месячного оборота мы взимаем комиссию на вывод средств.</a:t>
            </a:r>
          </a:p>
          <a:p>
            <a:r>
              <a:rPr lang="ru-RU" sz="1600" b="0" dirty="0"/>
              <a:t>В комиссию уже включены транзакционные сборы, онлайн обработка платежей и т.д.</a:t>
            </a:r>
          </a:p>
          <a:p>
            <a:r>
              <a:rPr lang="ru-RU" sz="1600" b="0" dirty="0"/>
              <a:t>Выплаты производятся по истечению календарного месяца.</a:t>
            </a:r>
          </a:p>
          <a:p>
            <a:r>
              <a:rPr lang="ru-RU" sz="1600" b="0" dirty="0"/>
              <a:t>Минимальная сумма для выплаты — 5 000 рублей.</a:t>
            </a:r>
          </a:p>
          <a:p>
            <a:endParaRPr lang="ru-RU" sz="16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72031393"/>
              </p:ext>
            </p:extLst>
          </p:nvPr>
        </p:nvGraphicFramePr>
        <p:xfrm>
          <a:off x="5939480" y="4606182"/>
          <a:ext cx="5414320" cy="1403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864"/>
                <a:gridCol w="1082864"/>
                <a:gridCol w="1082864"/>
                <a:gridCol w="1082864"/>
                <a:gridCol w="1082864"/>
              </a:tblGrid>
              <a:tr h="5925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dirty="0">
                          <a:effectLst/>
                        </a:rPr>
                        <a:t>Месячный оборот</a:t>
                      </a: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>
                          <a:effectLst/>
                        </a:rPr>
                        <a:t>до 50 000 рублей</a:t>
                      </a: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>
                          <a:effectLst/>
                        </a:rPr>
                        <a:t>до 200 000 рублей</a:t>
                      </a: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>
                          <a:effectLst/>
                        </a:rPr>
                        <a:t>до 500 000 рублей</a:t>
                      </a: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>
                          <a:effectLst/>
                        </a:rPr>
                        <a:t>от 500 000 рублей</a:t>
                      </a:r>
                    </a:p>
                  </a:txBody>
                  <a:tcPr marL="76200" marR="76200" marT="76200" marB="76200" anchor="b"/>
                </a:tc>
              </a:tr>
              <a:tr h="810900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Комиссия оператора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25%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20%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15%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По согласованию</a:t>
                      </a: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5356000" y="1969828"/>
            <a:ext cx="440021" cy="363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707735" y="538388"/>
            <a:ext cx="9372600" cy="744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Raleway" panose="020B0503030101060003" pitchFamily="34" charset="-52"/>
              </a:rPr>
              <a:t>Премиум доступ</a:t>
            </a:r>
          </a:p>
        </p:txBody>
      </p:sp>
    </p:spTree>
    <p:extLst>
      <p:ext uri="{BB962C8B-B14F-4D97-AF65-F5344CB8AC3E}">
        <p14:creationId xmlns:p14="http://schemas.microsoft.com/office/powerpoint/2010/main" val="160818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07735" y="1343068"/>
            <a:ext cx="9111427" cy="1098765"/>
          </a:xfrm>
        </p:spPr>
        <p:txBody>
          <a:bodyPr>
            <a:noAutofit/>
          </a:bodyPr>
          <a:lstStyle/>
          <a:p>
            <a:r>
              <a:rPr lang="ru-RU" sz="1600" b="0" dirty="0"/>
              <a:t>Организуйте у себя на объекте комбинированный </a:t>
            </a:r>
            <a:r>
              <a:rPr lang="ru-RU" sz="1600" b="0" dirty="0" err="1"/>
              <a:t>Wi-Fi</a:t>
            </a:r>
            <a:r>
              <a:rPr lang="ru-RU" sz="1600" b="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/>
              <a:t>Бесплатный с авторизацией по номеру телефона и возможными ограничениями (по скорости и количеству бесплатных подключений в </a:t>
            </a:r>
            <a:r>
              <a:rPr lang="ru-RU" sz="1600" b="0" dirty="0" smtClean="0"/>
              <a:t>течение </a:t>
            </a:r>
            <a:r>
              <a:rPr lang="ru-RU" sz="1600" b="0" dirty="0"/>
              <a:t>месяца)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/>
              <a:t>Премиум </a:t>
            </a:r>
            <a:r>
              <a:rPr lang="ru-RU" sz="1600" b="0" dirty="0" smtClean="0"/>
              <a:t>доступ </a:t>
            </a:r>
            <a:r>
              <a:rPr lang="ru-RU" sz="1600" b="0" dirty="0"/>
              <a:t>с платными пакетами интернета (задайте скорость, длительность и цену в каждом </a:t>
            </a:r>
            <a:r>
              <a:rPr lang="ru-RU" sz="1600" b="0" dirty="0" smtClean="0"/>
              <a:t>пакете)</a:t>
            </a:r>
            <a:endParaRPr lang="ru-RU" sz="1600" b="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36" y="2656979"/>
            <a:ext cx="1703943" cy="3029234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1936859" y="5478127"/>
            <a:ext cx="2318947" cy="1306323"/>
          </a:xfrm>
        </p:spPr>
        <p:txBody>
          <a:bodyPr>
            <a:noAutofit/>
          </a:bodyPr>
          <a:lstStyle/>
          <a:p>
            <a:r>
              <a:rPr lang="ru-RU" sz="1200" b="0" dirty="0"/>
              <a:t>При подключении к </a:t>
            </a:r>
            <a:r>
              <a:rPr lang="ru-RU" sz="1200" b="0" dirty="0" err="1"/>
              <a:t>хотспоту</a:t>
            </a:r>
            <a:r>
              <a:rPr lang="ru-RU" sz="1200" b="0" dirty="0"/>
              <a:t> на странице авторизации будет выбор между бесплатным и платным доступом.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987" y="2656978"/>
            <a:ext cx="1701102" cy="3029235"/>
          </a:xfrm>
        </p:spPr>
      </p:pic>
      <p:sp>
        <p:nvSpPr>
          <p:cNvPr id="16" name="Текст 5"/>
          <p:cNvSpPr txBox="1">
            <a:spLocks/>
          </p:cNvSpPr>
          <p:nvPr/>
        </p:nvSpPr>
        <p:spPr>
          <a:xfrm>
            <a:off x="5324319" y="5643534"/>
            <a:ext cx="2139432" cy="779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0" dirty="0"/>
              <a:t>При выборе «Бесплатный доступ» — гость авторизуется по номеру </a:t>
            </a:r>
            <a:r>
              <a:rPr lang="ru-RU" sz="1200" b="0" dirty="0" smtClean="0"/>
              <a:t>телефона. </a:t>
            </a:r>
            <a:endParaRPr lang="ru-RU" sz="1200" b="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897" y="2656978"/>
            <a:ext cx="1704797" cy="2969464"/>
          </a:xfrm>
          <a:prstGeom prst="rect">
            <a:avLst/>
          </a:prstGeom>
        </p:spPr>
      </p:pic>
      <p:sp>
        <p:nvSpPr>
          <p:cNvPr id="19" name="Текст 5"/>
          <p:cNvSpPr txBox="1">
            <a:spLocks/>
          </p:cNvSpPr>
          <p:nvPr/>
        </p:nvSpPr>
        <p:spPr>
          <a:xfrm>
            <a:off x="8659748" y="5706565"/>
            <a:ext cx="2386403" cy="855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0" dirty="0"/>
              <a:t>После превышения ограничений использования бесплатного доступа на странице будут отображаться только пакеты платного интернета.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707735" y="538388"/>
            <a:ext cx="9372600" cy="744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Raleway" panose="020B0503030101060003" pitchFamily="34" charset="-52"/>
              </a:rPr>
              <a:t>Премиум + </a:t>
            </a:r>
            <a:r>
              <a:rPr lang="en-US" b="1" dirty="0">
                <a:latin typeface="Raleway" panose="020B0503030101060003" pitchFamily="34" charset="-52"/>
              </a:rPr>
              <a:t>Free </a:t>
            </a:r>
            <a:r>
              <a:rPr lang="ru-RU" b="1" dirty="0">
                <a:latin typeface="Raleway" panose="020B0503030101060003" pitchFamily="34" charset="-52"/>
              </a:rPr>
              <a:t>доступ</a:t>
            </a:r>
          </a:p>
        </p:txBody>
      </p:sp>
    </p:spTree>
    <p:extLst>
      <p:ext uri="{BB962C8B-B14F-4D97-AF65-F5344CB8AC3E}">
        <p14:creationId xmlns:p14="http://schemas.microsoft.com/office/powerpoint/2010/main" val="31194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7735" y="1796046"/>
            <a:ext cx="9372600" cy="4794120"/>
          </a:xfrm>
        </p:spPr>
        <p:txBody>
          <a:bodyPr rtlCol="0">
            <a:noAutofit/>
          </a:bodyPr>
          <a:lstStyle/>
          <a:p>
            <a:r>
              <a:rPr lang="ru-RU" sz="1600" b="1" dirty="0"/>
              <a:t>Опросы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При авторизации клиенту необходимо будет пройти небольшой опрос. </a:t>
            </a:r>
            <a:br>
              <a:rPr lang="ru-RU" sz="1600" dirty="0"/>
            </a:br>
            <a:r>
              <a:rPr lang="ru-RU" sz="1600" dirty="0"/>
              <a:t>Вы можете создать опросы на </a:t>
            </a:r>
            <a:r>
              <a:rPr lang="ru-RU" sz="1600" dirty="0" smtClean="0"/>
              <a:t>различные темы </a:t>
            </a:r>
            <a:r>
              <a:rPr lang="ru-RU" sz="1600" dirty="0"/>
              <a:t>и собрать у гостей всю необходимую информацию. </a:t>
            </a:r>
            <a:r>
              <a:rPr lang="ru-RU" sz="1600" dirty="0" smtClean="0"/>
              <a:t>Например, </a:t>
            </a:r>
            <a:r>
              <a:rPr lang="ru-RU" sz="1600" dirty="0"/>
              <a:t>узнать имя и дату рождения, почту или номер телефона, собрать отзывы и </a:t>
            </a:r>
            <a:r>
              <a:rPr lang="ru-RU" sz="1600" dirty="0" smtClean="0"/>
              <a:t>пожелания.</a:t>
            </a:r>
            <a:r>
              <a:rPr lang="ru-RU" sz="1600" dirty="0"/>
              <a:t> </a:t>
            </a:r>
            <a:r>
              <a:rPr lang="ru-RU" sz="1600" dirty="0" smtClean="0"/>
              <a:t>Все </a:t>
            </a:r>
            <a:r>
              <a:rPr lang="ru-RU" sz="1600" dirty="0"/>
              <a:t>собранные </a:t>
            </a:r>
            <a:r>
              <a:rPr lang="ru-RU" sz="1600" dirty="0" smtClean="0"/>
              <a:t>данные</a:t>
            </a:r>
            <a:r>
              <a:rPr lang="ru-RU" sz="1600" dirty="0"/>
              <a:t> хранятся в </a:t>
            </a:r>
            <a:r>
              <a:rPr lang="ru-RU" sz="1600" dirty="0" smtClean="0"/>
              <a:t>разделе «Опросы». </a:t>
            </a:r>
          </a:p>
          <a:p>
            <a:r>
              <a:rPr lang="ru-RU" sz="1600" b="1" dirty="0" smtClean="0"/>
              <a:t>Чёрный </a:t>
            </a:r>
            <a:r>
              <a:rPr lang="ru-RU" sz="1600" b="1" dirty="0"/>
              <a:t>список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Позволяет внести номера телефонов и МАС адреса устройств, с которых нельзя будет авторизоваться</a:t>
            </a:r>
            <a:r>
              <a:rPr lang="ru-RU" sz="1600" dirty="0" smtClean="0"/>
              <a:t>. </a:t>
            </a:r>
            <a:r>
              <a:rPr lang="ru-RU" sz="1600" dirty="0"/>
              <a:t>Теперь, когда указанное устройство или номер телефона попытается </a:t>
            </a:r>
            <a:r>
              <a:rPr lang="ru-RU" sz="1600" dirty="0" smtClean="0"/>
              <a:t>это сделать, — </a:t>
            </a:r>
            <a:r>
              <a:rPr lang="ru-RU" sz="1600" dirty="0"/>
              <a:t>на странице авторизации </a:t>
            </a:r>
            <a:r>
              <a:rPr lang="ru-RU" sz="1600" dirty="0" smtClean="0"/>
              <a:t>появится сообщение </a:t>
            </a:r>
            <a:r>
              <a:rPr lang="ru-RU" sz="1600" dirty="0"/>
              <a:t>«</a:t>
            </a:r>
            <a:r>
              <a:rPr lang="ru-RU" sz="1600" b="1" dirty="0"/>
              <a:t>Доступ закрыт</a:t>
            </a:r>
            <a:r>
              <a:rPr lang="ru-RU" sz="1600" dirty="0"/>
              <a:t>» и выхода в интернет не будет.</a:t>
            </a:r>
            <a:endParaRPr lang="ru-RU" sz="1600" dirty="0" smtClean="0"/>
          </a:p>
          <a:p>
            <a:r>
              <a:rPr lang="ru-RU" sz="1600" b="1" dirty="0" smtClean="0"/>
              <a:t>Перенаправление </a:t>
            </a:r>
            <a:r>
              <a:rPr lang="ru-RU" sz="1600" b="1" dirty="0"/>
              <a:t>на свой сайт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Принудительно перенаправляет гостя на указанный сайт после авторизации.</a:t>
            </a:r>
          </a:p>
          <a:p>
            <a:r>
              <a:rPr lang="ru-RU" sz="1600" b="1" dirty="0"/>
              <a:t>Страница с вашей рекламой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Включите показ вашей рекламы во время авторизации </a:t>
            </a:r>
            <a:r>
              <a:rPr lang="ru-RU" sz="1600" dirty="0" smtClean="0"/>
              <a:t>гостя. Вы можете выбрать один из трех доступных вариантов: баннер (изображение или </a:t>
            </a:r>
            <a:r>
              <a:rPr lang="en-US" sz="1600" dirty="0" smtClean="0"/>
              <a:t>GIF</a:t>
            </a:r>
            <a:r>
              <a:rPr lang="ru-RU" sz="1600" dirty="0" smtClean="0"/>
              <a:t>-анимация), видео (ролик, предварительно загруженный на </a:t>
            </a:r>
            <a:r>
              <a:rPr lang="en-US" sz="1600" dirty="0"/>
              <a:t>Y</a:t>
            </a:r>
            <a:r>
              <a:rPr lang="en-US" sz="1600" dirty="0" smtClean="0"/>
              <a:t>ouTube</a:t>
            </a:r>
            <a:r>
              <a:rPr lang="ru-RU" sz="1600" dirty="0" smtClean="0"/>
              <a:t>) или собственную </a:t>
            </a:r>
            <a:r>
              <a:rPr lang="en-US" sz="1600" dirty="0" smtClean="0"/>
              <a:t>HTML</a:t>
            </a:r>
            <a:r>
              <a:rPr lang="ru-RU" sz="1600" dirty="0" smtClean="0"/>
              <a:t>-страницу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r>
              <a:rPr lang="ru-RU" sz="1600" b="1" dirty="0"/>
              <a:t>Правила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Отображение пользовательских правил на странице авторизации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07735" y="538388"/>
            <a:ext cx="9372600" cy="7449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Raleway" panose="020B0503030101060003" pitchFamily="34" charset="-52"/>
              </a:rPr>
              <a:t>Дополнительные бесплатные функции</a:t>
            </a:r>
          </a:p>
        </p:txBody>
      </p:sp>
    </p:spTree>
    <p:extLst>
      <p:ext uri="{BB962C8B-B14F-4D97-AF65-F5344CB8AC3E}">
        <p14:creationId xmlns:p14="http://schemas.microsoft.com/office/powerpoint/2010/main" val="428931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7735" y="3129472"/>
            <a:ext cx="9646065" cy="3502063"/>
          </a:xfrm>
        </p:spPr>
        <p:txBody>
          <a:bodyPr rtlCol="0">
            <a:normAutofit/>
          </a:bodyPr>
          <a:lstStyle/>
          <a:p>
            <a:r>
              <a:rPr lang="ru-RU" sz="1600" b="1" dirty="0"/>
              <a:t>Автоматическое отключение </a:t>
            </a:r>
            <a:r>
              <a:rPr lang="ru-RU" sz="1600" b="1" dirty="0" smtClean="0"/>
              <a:t>посетителей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Периодически отключает посетителей по таймеру, наиболее часто используется для принудительного показа рекламы.</a:t>
            </a:r>
          </a:p>
          <a:p>
            <a:r>
              <a:rPr lang="ru-RU" sz="1600" b="1" dirty="0"/>
              <a:t>Дневной </a:t>
            </a:r>
            <a:r>
              <a:rPr lang="ru-RU" sz="1600" b="1" dirty="0" err="1" smtClean="0"/>
              <a:t>аккаунтинг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Отключает посетителей после превышения ими лимитов времени или трафика. </a:t>
            </a:r>
            <a:r>
              <a:rPr lang="ru-RU" sz="1600" dirty="0" smtClean="0"/>
              <a:t>Например</a:t>
            </a:r>
            <a:r>
              <a:rPr lang="ru-RU" sz="1600" dirty="0"/>
              <a:t>,</a:t>
            </a:r>
            <a:r>
              <a:rPr lang="ru-RU" sz="1600" dirty="0" smtClean="0"/>
              <a:t> </a:t>
            </a:r>
            <a:r>
              <a:rPr lang="ru-RU" sz="1600" dirty="0"/>
              <a:t>можно позволить каждому использовать Интернет только 1 час в сутки или скачивать только 300 мегабайт в сутки, после чего Интернет блокируется до начала следующего дня</a:t>
            </a:r>
            <a:r>
              <a:rPr lang="ru-RU" sz="1600" dirty="0" smtClean="0"/>
              <a:t>.</a:t>
            </a:r>
          </a:p>
          <a:p>
            <a:r>
              <a:rPr lang="ru-RU" sz="1600" b="1" dirty="0"/>
              <a:t>Безопасный </a:t>
            </a:r>
            <a:r>
              <a:rPr lang="ru-RU" sz="1600" b="1" dirty="0" smtClean="0"/>
              <a:t>DNS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Использует наши безопасные DNS сервера. Наши сервера блокируют более 35000 </a:t>
            </a:r>
            <a:r>
              <a:rPr lang="ru-RU" sz="1600" dirty="0" smtClean="0"/>
              <a:t>сайтов, </a:t>
            </a:r>
            <a:r>
              <a:rPr lang="ru-RU" sz="1600" dirty="0"/>
              <a:t>внесенных в список блокировки </a:t>
            </a:r>
            <a:r>
              <a:rPr lang="ru-RU" sz="1600" dirty="0" err="1"/>
              <a:t>Роскомнадзора</a:t>
            </a:r>
            <a:r>
              <a:rPr lang="ru-RU" sz="1600" dirty="0"/>
              <a:t>. Можно выбрать один из двух режимов работы: </a:t>
            </a:r>
            <a:r>
              <a:rPr lang="ru-RU" sz="1600" dirty="0" smtClean="0"/>
              <a:t>Безопасный (без мошеннических </a:t>
            </a:r>
            <a:r>
              <a:rPr lang="ru-RU" sz="1600" dirty="0"/>
              <a:t>сайтов и </a:t>
            </a:r>
            <a:r>
              <a:rPr lang="ru-RU" sz="1600" dirty="0" smtClean="0"/>
              <a:t>вирусов) </a:t>
            </a:r>
            <a:r>
              <a:rPr lang="ru-RU" sz="1600" dirty="0"/>
              <a:t>и Семейный </a:t>
            </a:r>
            <a:r>
              <a:rPr lang="ru-RU" sz="1600" dirty="0" smtClean="0"/>
              <a:t>(без </a:t>
            </a:r>
            <a:r>
              <a:rPr lang="ru-RU" sz="1600" dirty="0"/>
              <a:t>сайтов для </a:t>
            </a:r>
            <a:r>
              <a:rPr lang="ru-RU" sz="1600" dirty="0" smtClean="0"/>
              <a:t>взрослых).</a:t>
            </a:r>
            <a:endParaRPr lang="ru-RU" sz="1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07735" y="538388"/>
            <a:ext cx="9372600" cy="7449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b="1" dirty="0">
                <a:latin typeface="Raleway" panose="020B0503030101060003" pitchFamily="34" charset="-52"/>
              </a:rPr>
              <a:t>Дополнительные платные функции</a:t>
            </a: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436633"/>
              </p:ext>
            </p:extLst>
          </p:nvPr>
        </p:nvGraphicFramePr>
        <p:xfrm>
          <a:off x="1707735" y="1622184"/>
          <a:ext cx="9372600" cy="116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305"/>
                <a:gridCol w="3120995"/>
                <a:gridCol w="2343150"/>
                <a:gridCol w="234315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dirty="0">
                          <a:effectLst/>
                        </a:rPr>
                        <a:t>Функция</a:t>
                      </a: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>
                          <a:effectLst/>
                        </a:rPr>
                        <a:t>Автоотключение посетителей</a:t>
                      </a: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>
                          <a:effectLst/>
                        </a:rPr>
                        <a:t>Дневной аккаунтинг</a:t>
                      </a: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>
                          <a:effectLst/>
                        </a:rPr>
                        <a:t>Безопасный </a:t>
                      </a:r>
                      <a:r>
                        <a:rPr lang="en-US">
                          <a:effectLst/>
                        </a:rPr>
                        <a:t>DNS</a:t>
                      </a:r>
                    </a:p>
                  </a:txBody>
                  <a:tcPr marL="76200" marR="76200" marT="76200" marB="76200" anchor="b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effectLst/>
                        </a:rPr>
                        <a:t>Подключение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 smtClean="0">
                          <a:effectLst/>
                        </a:rPr>
                        <a:t>1000 руб.</a:t>
                      </a:r>
                      <a:endParaRPr lang="ru-RU" sz="1400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 smtClean="0">
                          <a:effectLst/>
                        </a:rPr>
                        <a:t>1000 руб.</a:t>
                      </a:r>
                      <a:endParaRPr lang="ru-RU" sz="1400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 smtClean="0">
                          <a:effectLst/>
                        </a:rPr>
                        <a:t>1000 руб.</a:t>
                      </a:r>
                      <a:endParaRPr lang="ru-RU" sz="1400" dirty="0"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effectLst/>
                        </a:rPr>
                        <a:t>Стоимость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300 </a:t>
                      </a:r>
                      <a:r>
                        <a:rPr lang="ru-RU" sz="1400" dirty="0" smtClean="0">
                          <a:effectLst/>
                        </a:rPr>
                        <a:t>руб./мес.</a:t>
                      </a:r>
                      <a:endParaRPr lang="ru-RU" sz="1400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500 </a:t>
                      </a:r>
                      <a:r>
                        <a:rPr lang="ru-RU" sz="1400" dirty="0" smtClean="0">
                          <a:effectLst/>
                        </a:rPr>
                        <a:t>руб./мес.</a:t>
                      </a:r>
                      <a:endParaRPr lang="ru-RU" sz="1400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300 </a:t>
                      </a:r>
                      <a:r>
                        <a:rPr lang="ru-RU" sz="1400" dirty="0" smtClean="0">
                          <a:effectLst/>
                        </a:rPr>
                        <a:t>руб./мес.</a:t>
                      </a:r>
                      <a:endParaRPr lang="ru-RU" sz="1400" dirty="0">
                        <a:effectLst/>
                      </a:endParaRP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65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07735" y="538388"/>
            <a:ext cx="9372600" cy="744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Raleway" panose="020B0503030101060003" pitchFamily="34" charset="-52"/>
              </a:rPr>
              <a:t>Нас выбрали</a:t>
            </a:r>
            <a:endParaRPr lang="ru-RU" b="1" dirty="0">
              <a:latin typeface="Raleway" panose="020B0503030101060003" pitchFamily="34" charset="-52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22" y="1623701"/>
            <a:ext cx="9747434" cy="4821312"/>
          </a:xfrm>
        </p:spPr>
      </p:pic>
    </p:spTree>
    <p:extLst>
      <p:ext uri="{BB962C8B-B14F-4D97-AF65-F5344CB8AC3E}">
        <p14:creationId xmlns:p14="http://schemas.microsoft.com/office/powerpoint/2010/main" val="374049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07735" y="538388"/>
            <a:ext cx="9372600" cy="744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Raleway" panose="020B0503030101060003" pitchFamily="34" charset="-52"/>
              </a:rPr>
              <a:t>Наши преимущества</a:t>
            </a:r>
            <a:endParaRPr lang="ru-RU" b="1" dirty="0">
              <a:latin typeface="Raleway" panose="020B0503030101060003" pitchFamily="34" charset="-52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35" y="1406435"/>
            <a:ext cx="9372600" cy="5101966"/>
          </a:xfrm>
        </p:spPr>
      </p:pic>
    </p:spTree>
    <p:extLst>
      <p:ext uri="{BB962C8B-B14F-4D97-AF65-F5344CB8AC3E}">
        <p14:creationId xmlns:p14="http://schemas.microsoft.com/office/powerpoint/2010/main" val="145544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7735" y="1765231"/>
            <a:ext cx="9372600" cy="4483101"/>
          </a:xfrm>
        </p:spPr>
        <p:txBody>
          <a:bodyPr>
            <a:normAutofit/>
          </a:bodyPr>
          <a:lstStyle/>
          <a:p>
            <a:r>
              <a:rPr lang="ru-RU" sz="1600" b="1" dirty="0"/>
              <a:t>В соответствии с законом "О связи" РФ все выходы в интернет должны быть авторизованы. Это определятся в приложении к закону, постановлении правительства №32 от 23 января 2006 г. </a:t>
            </a:r>
          </a:p>
          <a:p>
            <a:endParaRPr lang="ru-RU" sz="1600" dirty="0"/>
          </a:p>
          <a:p>
            <a:r>
              <a:rPr lang="ru-RU" sz="1600" b="1" dirty="0"/>
              <a:t>Существуют ещё два документа, регламентирующие </a:t>
            </a:r>
            <a:r>
              <a:rPr lang="ru-RU" sz="1600" b="1" dirty="0" smtClean="0"/>
              <a:t>предоставление </a:t>
            </a:r>
            <a:r>
              <a:rPr lang="ru-RU" sz="1600" b="1" dirty="0"/>
              <a:t>доступа к сети интернет в общественных местах:</a:t>
            </a:r>
            <a:endParaRPr lang="ru-RU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u="sng" dirty="0"/>
              <a:t>постановление правительства №758 от 31 июля 2014 г</a:t>
            </a:r>
            <a:r>
              <a:rPr lang="ru-RU" sz="1600" b="1" dirty="0"/>
              <a:t>., </a:t>
            </a:r>
            <a:r>
              <a:rPr lang="ru-RU" sz="1600" dirty="0"/>
              <a:t>где идёт речь об учёте абонентов по паспорту в пунктах коллективного доступа и учёте используемого ими оборудования.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u="sng" dirty="0"/>
              <a:t>постановление правительства №801 от 12 августа 2014 г.</a:t>
            </a:r>
            <a:r>
              <a:rPr lang="ru-RU" sz="1600" b="1" dirty="0"/>
              <a:t>,</a:t>
            </a:r>
            <a:r>
              <a:rPr lang="ru-RU" sz="1600" dirty="0"/>
              <a:t> где разрешили вместо паспорта использовать абонентский номер подвижной радиотелефонной связи и учётные данные с портала www.gosuslugi.ru</a:t>
            </a:r>
          </a:p>
          <a:p>
            <a:endParaRPr lang="ru-RU" sz="1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07735" y="538388"/>
            <a:ext cx="9372600" cy="744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Raleway" panose="020B0503030101060003" pitchFamily="34" charset="-52"/>
              </a:rPr>
              <a:t>Wi-fi</a:t>
            </a:r>
            <a:r>
              <a:rPr lang="en-US" b="1" dirty="0">
                <a:latin typeface="Raleway" panose="020B0503030101060003" pitchFamily="34" charset="-52"/>
              </a:rPr>
              <a:t> </a:t>
            </a:r>
            <a:r>
              <a:rPr lang="ru-RU" b="1" dirty="0">
                <a:latin typeface="Raleway" panose="020B0503030101060003" pitchFamily="34" charset="-52"/>
              </a:rPr>
              <a:t>по закону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3301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07735" y="538388"/>
            <a:ext cx="9372600" cy="744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Raleway" panose="020B0503030101060003" pitchFamily="34" charset="-52"/>
              </a:rPr>
              <a:t>Как это работает?</a:t>
            </a:r>
            <a:endParaRPr lang="ru-RU" b="1" dirty="0">
              <a:latin typeface="Raleway" panose="020B0503030101060003" pitchFamily="34" charset="-52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3693563" y="3377106"/>
            <a:ext cx="654467" cy="7221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98420" y="4408392"/>
            <a:ext cx="4795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Когда ваши клиенты захотят воспользоваться бесплатным </a:t>
            </a:r>
            <a:r>
              <a:rPr lang="ru-RU" dirty="0" smtClean="0"/>
              <a:t>интернетом, в браузере устройства появится страница авторизации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170" y="2277360"/>
            <a:ext cx="4099908" cy="439481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8422" y="1435693"/>
            <a:ext cx="9708024" cy="1632247"/>
          </a:xfrm>
        </p:spPr>
        <p:txBody>
          <a:bodyPr rtlCol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Зарегистрируйтесь на нашем сайте (</a:t>
            </a:r>
            <a:r>
              <a:rPr lang="en-US" sz="1800" dirty="0" smtClean="0">
                <a:hlinkClick r:id="rId4"/>
              </a:rPr>
              <a:t>www.wifisystem.ru</a:t>
            </a:r>
            <a:r>
              <a:rPr lang="ru-RU" sz="1800" dirty="0" smtClean="0"/>
              <a:t>) для доступа к личному кабинету.</a:t>
            </a:r>
            <a:endParaRPr lang="ru-RU" sz="1800" dirty="0"/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Добавьте </a:t>
            </a:r>
            <a:r>
              <a:rPr lang="en-US" sz="1800" dirty="0" smtClean="0"/>
              <a:t>Wi-Fi</a:t>
            </a:r>
            <a:r>
              <a:rPr lang="ru-RU" sz="1800" dirty="0" smtClean="0"/>
              <a:t> </a:t>
            </a:r>
            <a:r>
              <a:rPr lang="ru-RU" sz="1800" dirty="0" err="1" smtClean="0"/>
              <a:t>хотспот</a:t>
            </a:r>
            <a:r>
              <a:rPr lang="ru-RU" sz="1800" dirty="0" smtClean="0"/>
              <a:t> в личном кабинете (при добавлении </a:t>
            </a:r>
            <a:r>
              <a:rPr lang="ru-RU" sz="1800" dirty="0" err="1" smtClean="0"/>
              <a:t>хотспота</a:t>
            </a:r>
            <a:r>
              <a:rPr lang="ru-RU" sz="1800" dirty="0" smtClean="0"/>
              <a:t> нужно выбрать подходящий Вам тариф).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Настройте </a:t>
            </a:r>
            <a:r>
              <a:rPr lang="en-US" sz="1800" dirty="0" smtClean="0"/>
              <a:t>Wi-Fi </a:t>
            </a:r>
            <a:r>
              <a:rPr lang="ru-RU" sz="1800" dirty="0" smtClean="0"/>
              <a:t>роутер для работы в режиме </a:t>
            </a:r>
            <a:r>
              <a:rPr lang="ru-RU" sz="1800" dirty="0" err="1" smtClean="0"/>
              <a:t>хотспота</a:t>
            </a:r>
            <a:r>
              <a:rPr lang="ru-RU" sz="1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768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894" y="3128670"/>
            <a:ext cx="4169152" cy="10422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758" y="1602387"/>
            <a:ext cx="3669992" cy="9174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874" y="3229739"/>
            <a:ext cx="3764876" cy="9412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38" y="4531388"/>
            <a:ext cx="1926974" cy="19269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117" y="4624742"/>
            <a:ext cx="1870389" cy="18703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81" y="4739469"/>
            <a:ext cx="1805327" cy="1805327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07734" y="538388"/>
            <a:ext cx="9777813" cy="7449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atin typeface="Raleway" panose="020B0503030101060003" pitchFamily="34" charset="-52"/>
              </a:rPr>
              <a:t>Поддерживаемое оборудование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82" y="2051222"/>
            <a:ext cx="4647137" cy="4686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588" y="4359022"/>
            <a:ext cx="2401830" cy="240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79541"/>
              </p:ext>
            </p:extLst>
          </p:nvPr>
        </p:nvGraphicFramePr>
        <p:xfrm>
          <a:off x="1707735" y="1585897"/>
          <a:ext cx="937260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520"/>
                <a:gridCol w="1874520"/>
                <a:gridCol w="1874520"/>
                <a:gridCol w="1874520"/>
                <a:gridCol w="1874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Тариф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>
                          <a:effectLst/>
                        </a:rPr>
                        <a:t>Caller ID</a:t>
                      </a: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>
                          <a:effectLst/>
                        </a:rPr>
                        <a:t>SMS</a:t>
                      </a: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>
                          <a:effectLst/>
                        </a:rPr>
                        <a:t>Multi</a:t>
                      </a: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>
                          <a:effectLst/>
                        </a:rPr>
                        <a:t>SMS2</a:t>
                      </a:r>
                    </a:p>
                  </a:txBody>
                  <a:tcPr marL="76200" marR="76200" marT="76200" marB="76200" anchor="b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effectLst/>
                        </a:rPr>
                        <a:t>Стоимость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1000 </a:t>
                      </a:r>
                      <a:r>
                        <a:rPr lang="ru-RU" sz="1400" dirty="0" smtClean="0">
                          <a:effectLst/>
                        </a:rPr>
                        <a:t>руб./мес.</a:t>
                      </a:r>
                      <a:endParaRPr lang="ru-RU" sz="1400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 smtClean="0">
                          <a:effectLst/>
                        </a:rPr>
                        <a:t>1200 руб./мес.</a:t>
                      </a:r>
                      <a:endParaRPr lang="ru-RU" sz="1400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 smtClean="0">
                          <a:effectLst/>
                        </a:rPr>
                        <a:t>1700 руб./мес.</a:t>
                      </a:r>
                      <a:endParaRPr lang="ru-RU" sz="1400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600 </a:t>
                      </a:r>
                      <a:r>
                        <a:rPr lang="ru-RU" sz="1400" dirty="0" smtClean="0">
                          <a:effectLst/>
                        </a:rPr>
                        <a:t>руб./мес.</a:t>
                      </a:r>
                      <a:endParaRPr lang="ru-RU" sz="1400" dirty="0"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effectLst/>
                        </a:rPr>
                        <a:t>Авторизация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 Звонок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 СМС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 СМС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 Звонок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 Платная СМС</a:t>
                      </a:r>
                    </a:p>
                  </a:txBody>
                  <a:tcPr marL="76200" marR="76200" marT="76200" marB="76200" anchor="ctr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effectLst/>
                        </a:rPr>
                        <a:t>Описание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Оптимальная схема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идентификации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Классическая схема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идентификации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Лучшая схема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идентификации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Бюджетная схема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идентификации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effectLst/>
                        </a:rPr>
                        <a:t>Реклама</a:t>
                      </a:r>
                    </a:p>
                  </a:txBody>
                  <a:tcPr marL="76200" marR="76200" marT="76200" marB="76200" anchor="ctr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Страница </a:t>
                      </a:r>
                      <a:r>
                        <a:rPr lang="ru-RU" sz="1400" dirty="0">
                          <a:effectLst/>
                        </a:rPr>
                        <a:t>с вашей рекламой</a:t>
                      </a:r>
                    </a:p>
                  </a:txBody>
                  <a:tcPr marL="76200" marR="76200" marT="76200" marB="762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 smtClean="0">
                          <a:effectLst/>
                        </a:rPr>
                        <a:t>Страница </a:t>
                      </a:r>
                      <a:r>
                        <a:rPr lang="ru-RU" sz="1400" dirty="0">
                          <a:effectLst/>
                        </a:rPr>
                        <a:t>с вашей рекламой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effectLst/>
                        </a:rPr>
                        <a:t>Дополнительные 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возможности</a:t>
                      </a:r>
                    </a:p>
                  </a:txBody>
                  <a:tcPr marL="76200" marR="76200" marT="76200" marB="76200" anchor="ctr"/>
                </a:tc>
                <a:tc gridSpan="4">
                  <a:txBody>
                    <a:bodyPr/>
                    <a:lstStyle/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 Перенаправление на свой сайт</a:t>
                      </a:r>
                    </a:p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 Индивидуальный дизайн</a:t>
                      </a:r>
                    </a:p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err="1" smtClean="0">
                          <a:effectLst/>
                        </a:rPr>
                        <a:t>Мультиязычность</a:t>
                      </a:r>
                      <a:endParaRPr lang="ru-RU" sz="1400" dirty="0">
                        <a:effectLst/>
                      </a:endParaRPr>
                    </a:p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Ваучеры</a:t>
                      </a:r>
                      <a:endParaRPr lang="ru-RU" sz="1400" dirty="0">
                        <a:effectLst/>
                      </a:endParaRPr>
                    </a:p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Опросы</a:t>
                      </a:r>
                      <a:endParaRPr lang="ru-RU" sz="1400" dirty="0">
                        <a:effectLst/>
                      </a:endParaRPr>
                    </a:p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 API</a:t>
                      </a:r>
                    </a:p>
                  </a:txBody>
                  <a:tcPr marL="76200" marR="76200" marT="76200" marB="762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effectLst/>
                        </a:rPr>
                        <a:t>Дополнительные платные функции</a:t>
                      </a:r>
                    </a:p>
                  </a:txBody>
                  <a:tcPr marL="76200" marR="76200" marT="76200" marB="76200" anchor="ctr"/>
                </a:tc>
                <a:tc gridSpan="4">
                  <a:txBody>
                    <a:bodyPr/>
                    <a:lstStyle/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 Автоотключение </a:t>
                      </a:r>
                      <a:r>
                        <a:rPr lang="ru-RU" sz="1400" dirty="0" smtClean="0">
                          <a:effectLst/>
                        </a:rPr>
                        <a:t>посетителей</a:t>
                      </a:r>
                      <a:endParaRPr lang="ru-RU" sz="1400" dirty="0">
                        <a:effectLst/>
                      </a:endParaRPr>
                    </a:p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 Дневной </a:t>
                      </a:r>
                      <a:r>
                        <a:rPr lang="ru-RU" sz="1400" dirty="0" err="1" smtClean="0">
                          <a:effectLst/>
                        </a:rPr>
                        <a:t>аккаунтинг</a:t>
                      </a:r>
                      <a:endParaRPr lang="ru-RU" sz="1400" dirty="0">
                        <a:effectLst/>
                      </a:endParaRPr>
                    </a:p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 Безопасный DNS</a:t>
                      </a:r>
                    </a:p>
                  </a:txBody>
                  <a:tcPr marL="76200" marR="76200" marT="76200" marB="762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07735" y="538388"/>
            <a:ext cx="9372600" cy="744908"/>
          </a:xfrm>
        </p:spPr>
        <p:txBody>
          <a:bodyPr/>
          <a:lstStyle/>
          <a:p>
            <a:r>
              <a:rPr lang="ru-RU" b="1" dirty="0" smtClean="0">
                <a:latin typeface="Raleway" panose="020B0503030101060003" pitchFamily="34" charset="-52"/>
              </a:rPr>
              <a:t>Основные тарифы</a:t>
            </a:r>
            <a:endParaRPr lang="ru-RU" b="1" dirty="0">
              <a:latin typeface="Raleway" panose="020B05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7817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8422" y="1461331"/>
            <a:ext cx="9861848" cy="5034828"/>
          </a:xfrm>
        </p:spPr>
        <p:txBody>
          <a:bodyPr rtlCol="0">
            <a:noAutofit/>
          </a:bodyPr>
          <a:lstStyle/>
          <a:p>
            <a:r>
              <a:rPr lang="ru-RU" sz="1400" b="1" dirty="0"/>
              <a:t>SMS</a:t>
            </a:r>
            <a:r>
              <a:rPr lang="ru-RU" sz="1400" dirty="0"/>
              <a:t> </a:t>
            </a:r>
            <a:r>
              <a:rPr lang="ru-RU" sz="1400" dirty="0" smtClean="0"/>
              <a:t>— классическая </a:t>
            </a:r>
            <a:r>
              <a:rPr lang="ru-RU" sz="1400" dirty="0"/>
              <a:t>схема идентификации, которую уже видели и пробовали практически все пользователи </a:t>
            </a:r>
            <a:r>
              <a:rPr lang="ru-RU" sz="1400" dirty="0" err="1"/>
              <a:t>Wi-Fi</a:t>
            </a:r>
            <a:r>
              <a:rPr lang="ru-RU" sz="1400" dirty="0"/>
              <a:t>. Ваш посетитель, находясь в вашем заведении, подключается к открытой </a:t>
            </a:r>
            <a:r>
              <a:rPr lang="ru-RU" sz="1400" dirty="0" err="1"/>
              <a:t>Wi-Fi</a:t>
            </a:r>
            <a:r>
              <a:rPr lang="ru-RU" sz="1400" dirty="0"/>
              <a:t> сети, и перед тем, как попасть в интернет, он обязан по закону РФ пройти обязательную идентификацию. Он вводит номер своего мобильного </a:t>
            </a:r>
            <a:r>
              <a:rPr lang="ru-RU" sz="1400" dirty="0" smtClean="0"/>
              <a:t>телефона</a:t>
            </a:r>
            <a:r>
              <a:rPr lang="ru-RU" sz="1400" dirty="0"/>
              <a:t>,</a:t>
            </a:r>
            <a:r>
              <a:rPr lang="ru-RU" sz="1400" dirty="0" smtClean="0"/>
              <a:t> </a:t>
            </a:r>
            <a:r>
              <a:rPr lang="ru-RU" sz="1400" dirty="0"/>
              <a:t>и мы </a:t>
            </a:r>
            <a:r>
              <a:rPr lang="ru-RU" sz="1400" dirty="0" smtClean="0"/>
              <a:t>отправляем ему SMS </a:t>
            </a:r>
            <a:r>
              <a:rPr lang="ru-RU" sz="1400" dirty="0"/>
              <a:t>с 4-х </a:t>
            </a:r>
            <a:r>
              <a:rPr lang="ru-RU" sz="1400" dirty="0" err="1"/>
              <a:t>значным</a:t>
            </a:r>
            <a:r>
              <a:rPr lang="ru-RU" sz="1400" dirty="0"/>
              <a:t> кодом. На следующей странице посетитель вводит данный код и попадает в интернет. Рекомендуется кафе, фитнес-клубам, автосалонам, офисам обслуживания</a:t>
            </a:r>
            <a:r>
              <a:rPr lang="ru-RU" sz="1400" dirty="0" smtClean="0"/>
              <a:t>.</a:t>
            </a:r>
          </a:p>
          <a:p>
            <a:r>
              <a:rPr lang="ru-RU" sz="1400" b="1" dirty="0" err="1" smtClean="0"/>
              <a:t>Caller</a:t>
            </a:r>
            <a:r>
              <a:rPr lang="ru-RU" sz="1400" b="1" dirty="0" smtClean="0"/>
              <a:t>-I</a:t>
            </a:r>
            <a:r>
              <a:rPr lang="en-US" sz="1400" b="1" dirty="0" smtClean="0"/>
              <a:t>D</a:t>
            </a:r>
            <a:r>
              <a:rPr lang="ru-RU" sz="1400" b="1" dirty="0" smtClean="0"/>
              <a:t> </a:t>
            </a:r>
            <a:r>
              <a:rPr lang="ru-RU" sz="1400" b="1" dirty="0"/>
              <a:t>(</a:t>
            </a:r>
            <a:r>
              <a:rPr lang="ru-RU" sz="1400" b="1" dirty="0" err="1"/>
              <a:t>Call-Id</a:t>
            </a:r>
            <a:r>
              <a:rPr lang="ru-RU" sz="1400" b="1" dirty="0"/>
              <a:t>) </a:t>
            </a:r>
            <a:r>
              <a:rPr lang="ru-RU" sz="1400" dirty="0"/>
              <a:t>— это схема набирает популярность у владельцев гостиниц и кафе, в которые нередко заходят иностранные гости. Принцип действия очень похож на SMS. Клиент подключается к открытой </a:t>
            </a:r>
            <a:r>
              <a:rPr lang="ru-RU" sz="1400" dirty="0" err="1"/>
              <a:t>Wi-Fi</a:t>
            </a:r>
            <a:r>
              <a:rPr lang="ru-RU" sz="1400" dirty="0"/>
              <a:t> сети и перед тем, как попасть  в интернет, делает бесплатный вызов по номеру </a:t>
            </a:r>
            <a:r>
              <a:rPr lang="ru-RU" sz="1400" b="1" dirty="0"/>
              <a:t>8-800-505-xx-xx</a:t>
            </a:r>
            <a:r>
              <a:rPr lang="ru-RU" sz="1400" dirty="0"/>
              <a:t> на нашу АТС. Мы определяем его номер и сразу завершаем вызов без снятия трубки. Вызов для всех абонентов, включая </a:t>
            </a:r>
            <a:r>
              <a:rPr lang="ru-RU" sz="1400" dirty="0" smtClean="0"/>
              <a:t>иностранцев, </a:t>
            </a:r>
            <a:r>
              <a:rPr lang="ru-RU" sz="1400" dirty="0"/>
              <a:t>— бесплатный. Далее посетитель вводит свой номер телефона, с которого он только что звонил, и попадает в интернет. Клиенту даже не надо вводить никаких паролей</a:t>
            </a:r>
            <a:r>
              <a:rPr lang="ru-RU" sz="1400" dirty="0" smtClean="0"/>
              <a:t>.</a:t>
            </a:r>
          </a:p>
          <a:p>
            <a:r>
              <a:rPr lang="ru-RU" sz="1400" b="1" dirty="0" smtClean="0"/>
              <a:t>Мульти</a:t>
            </a:r>
            <a:r>
              <a:rPr lang="ru-RU" sz="1400" dirty="0"/>
              <a:t> идентификация — наиболее удобная для посетителя схема идентификации, которая включает </a:t>
            </a:r>
            <a:r>
              <a:rPr lang="ru-RU" sz="1400" b="1" dirty="0" smtClean="0"/>
              <a:t>SMS</a:t>
            </a:r>
            <a:r>
              <a:rPr lang="ru-RU" sz="1400" dirty="0" smtClean="0"/>
              <a:t>,</a:t>
            </a:r>
            <a:r>
              <a:rPr lang="ru-RU" sz="1400" dirty="0"/>
              <a:t> </a:t>
            </a:r>
            <a:r>
              <a:rPr lang="ru-RU" sz="1400" b="1" dirty="0" err="1"/>
              <a:t>Caller</a:t>
            </a:r>
            <a:r>
              <a:rPr lang="ru-RU" sz="1400" b="1" dirty="0"/>
              <a:t>-ID</a:t>
            </a:r>
            <a:r>
              <a:rPr lang="ru-RU" sz="1400" dirty="0"/>
              <a:t> и идентификацию </a:t>
            </a:r>
            <a:r>
              <a:rPr lang="ru-RU" sz="1400" b="1" dirty="0"/>
              <a:t>ваучером</a:t>
            </a:r>
            <a:r>
              <a:rPr lang="ru-RU" sz="1400" dirty="0"/>
              <a:t>. Посетитель сам выбирает для себя наиболее удобный способ идентификации, а иностранцы смогут пройти идентификацию через </a:t>
            </a:r>
            <a:r>
              <a:rPr lang="ru-RU" sz="1400" dirty="0" err="1"/>
              <a:t>Caller</a:t>
            </a:r>
            <a:r>
              <a:rPr lang="ru-RU" sz="1400" dirty="0"/>
              <a:t>-ID или ваучер</a:t>
            </a:r>
            <a:r>
              <a:rPr lang="ru-RU" sz="1400" dirty="0" smtClean="0"/>
              <a:t>. </a:t>
            </a:r>
            <a:r>
              <a:rPr lang="ru-RU" sz="1400" dirty="0"/>
              <a:t>Рекомендуется заведениям с высокой </a:t>
            </a:r>
            <a:r>
              <a:rPr lang="ru-RU" sz="1400" dirty="0" smtClean="0"/>
              <a:t>степенью </a:t>
            </a:r>
            <a:r>
              <a:rPr lang="ru-RU" sz="1400" dirty="0"/>
              <a:t>конкуренции, таким как отели и базы отдыха, которые заботятся о своей репутации</a:t>
            </a:r>
            <a:r>
              <a:rPr lang="ru-RU" sz="1400" dirty="0" smtClean="0"/>
              <a:t>.</a:t>
            </a:r>
          </a:p>
          <a:p>
            <a:r>
              <a:rPr lang="ru-RU" sz="1400" b="1" dirty="0"/>
              <a:t>SMS2 </a:t>
            </a:r>
            <a:r>
              <a:rPr lang="ru-RU" sz="1400" dirty="0"/>
              <a:t>— в </a:t>
            </a:r>
            <a:r>
              <a:rPr lang="ru-RU" sz="1400" dirty="0" smtClean="0"/>
              <a:t>отличие </a:t>
            </a:r>
            <a:r>
              <a:rPr lang="ru-RU" sz="1400" dirty="0"/>
              <a:t>от обычной </a:t>
            </a:r>
            <a:r>
              <a:rPr lang="ru-RU" sz="1400" b="1" dirty="0"/>
              <a:t>SMS схемы </a:t>
            </a:r>
            <a:r>
              <a:rPr lang="ru-RU" sz="1400" dirty="0"/>
              <a:t>(где в </a:t>
            </a:r>
            <a:r>
              <a:rPr lang="ru-RU" sz="1400" dirty="0" err="1"/>
              <a:t>абонплату</a:t>
            </a:r>
            <a:r>
              <a:rPr lang="ru-RU" sz="1400" dirty="0"/>
              <a:t> включены </a:t>
            </a:r>
            <a:r>
              <a:rPr lang="ru-RU" sz="1400" dirty="0" err="1"/>
              <a:t>безлимитные</a:t>
            </a:r>
            <a:r>
              <a:rPr lang="ru-RU" sz="1400" dirty="0"/>
              <a:t> СМС), </a:t>
            </a:r>
            <a:r>
              <a:rPr lang="ru-RU" sz="1400" dirty="0" smtClean="0"/>
              <a:t>здесь </a:t>
            </a:r>
            <a:r>
              <a:rPr lang="ru-RU" sz="1400" dirty="0"/>
              <a:t>СМС оплачивает сам посетитель. Для того, чтобы получить доступ в Интернет, посетитель отправляет СМС с фразой </a:t>
            </a:r>
            <a:r>
              <a:rPr lang="ru-RU" sz="1400" b="1" dirty="0" err="1"/>
              <a:t>wifi</a:t>
            </a:r>
            <a:r>
              <a:rPr lang="ru-RU" sz="1400" b="1" dirty="0"/>
              <a:t> </a:t>
            </a:r>
            <a:r>
              <a:rPr lang="ru-RU" sz="1400" dirty="0"/>
              <a:t>на специальный короткий номер. В ответной СМС он получает  логин/пароль для доступа к Сети. В ходе получения </a:t>
            </a:r>
            <a:r>
              <a:rPr lang="ru-RU" sz="1400" dirty="0" smtClean="0"/>
              <a:t>СМС </a:t>
            </a:r>
            <a:r>
              <a:rPr lang="ru-RU" sz="1400" dirty="0"/>
              <a:t>абонент будет извещен оператором связи о сумме списания. Стоимость СМС: МТС, Билайн, Tele2 — 1.7 рубля, Мегафон — 1,77 рубля. Рекомендуется заведениям с низкой степенью конкуренции: парки,  площади, торговые центры, муниципальные </a:t>
            </a:r>
            <a:r>
              <a:rPr lang="ru-RU" sz="1400" dirty="0" smtClean="0"/>
              <a:t>офисы</a:t>
            </a:r>
            <a:r>
              <a:rPr lang="ru-RU" sz="1400" dirty="0"/>
              <a:t>.</a:t>
            </a:r>
            <a:endParaRPr lang="ru-RU" sz="1400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07735" y="538388"/>
            <a:ext cx="9372600" cy="744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Raleway" panose="020B0503030101060003" pitchFamily="34" charset="-52"/>
              </a:rPr>
              <a:t>Схемы идентификации</a:t>
            </a:r>
            <a:endParaRPr lang="ru-RU" b="1" dirty="0">
              <a:latin typeface="Raleway" panose="020B05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905276"/>
              </p:ext>
            </p:extLst>
          </p:nvPr>
        </p:nvGraphicFramePr>
        <p:xfrm>
          <a:off x="1707735" y="1765358"/>
          <a:ext cx="93726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520"/>
                <a:gridCol w="1874520"/>
                <a:gridCol w="1874520"/>
                <a:gridCol w="1874520"/>
                <a:gridCol w="187452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effectLst/>
                        </a:rPr>
                        <a:t>Тариф</a:t>
                      </a: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>
                          <a:effectLst/>
                        </a:rPr>
                        <a:t>Social</a:t>
                      </a: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Caller ID + Social</a:t>
                      </a: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SMS + Social</a:t>
                      </a: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>
                          <a:effectLst/>
                        </a:rPr>
                        <a:t>Multi + Social</a:t>
                      </a:r>
                    </a:p>
                  </a:txBody>
                  <a:tcPr marL="76200" marR="76200" marT="76200" marB="76200" anchor="b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effectLst/>
                        </a:rPr>
                        <a:t>Стоимость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1000 </a:t>
                      </a:r>
                      <a:r>
                        <a:rPr lang="ru-RU" sz="1400" dirty="0" smtClean="0">
                          <a:effectLst/>
                        </a:rPr>
                        <a:t>руб./мес.</a:t>
                      </a:r>
                      <a:endParaRPr lang="ru-RU" sz="1400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1500 </a:t>
                      </a:r>
                      <a:r>
                        <a:rPr lang="ru-RU" sz="1400" dirty="0" smtClean="0">
                          <a:effectLst/>
                        </a:rPr>
                        <a:t>руб./мес.</a:t>
                      </a:r>
                      <a:endParaRPr lang="ru-RU" sz="1400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 smtClean="0">
                          <a:effectLst/>
                        </a:rPr>
                        <a:t>1700 руб./мес.</a:t>
                      </a:r>
                      <a:endParaRPr lang="ru-RU" sz="1400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 smtClean="0">
                          <a:effectLst/>
                        </a:rPr>
                        <a:t>2200 руб./мес.</a:t>
                      </a:r>
                      <a:endParaRPr lang="ru-RU" sz="1400" dirty="0"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effectLst/>
                        </a:rPr>
                        <a:t>Авторизация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err="1">
                          <a:effectLst/>
                        </a:rPr>
                        <a:t>Соц.сети</a:t>
                      </a:r>
                      <a:endParaRPr lang="ru-RU" sz="1400" dirty="0">
                        <a:effectLst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 Звонок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err="1">
                          <a:effectLst/>
                        </a:rPr>
                        <a:t>Соц.сети</a:t>
                      </a:r>
                      <a:endParaRPr lang="ru-RU" sz="1400" dirty="0">
                        <a:effectLst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 СМС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err="1">
                          <a:effectLst/>
                        </a:rPr>
                        <a:t>Соц.сети</a:t>
                      </a:r>
                      <a:endParaRPr lang="ru-RU" sz="1400" dirty="0">
                        <a:effectLst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 СМС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 Звонок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err="1">
                          <a:effectLst/>
                        </a:rPr>
                        <a:t>Соц.сети</a:t>
                      </a:r>
                      <a:endParaRPr lang="ru-RU" sz="1400" dirty="0">
                        <a:effectLst/>
                      </a:endParaRPr>
                    </a:p>
                  </a:txBody>
                  <a:tcPr marL="76200" marR="76200" marT="76200" marB="76200" anchor="ctr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effectLst/>
                        </a:rPr>
                        <a:t>Дополнительные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возможности</a:t>
                      </a:r>
                    </a:p>
                  </a:txBody>
                  <a:tcPr marL="76200" marR="76200" marT="76200" marB="76200" anchor="ctr"/>
                </a:tc>
                <a:tc gridSpan="4">
                  <a:txBody>
                    <a:bodyPr/>
                    <a:lstStyle/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Страница </a:t>
                      </a:r>
                      <a:r>
                        <a:rPr lang="ru-RU" sz="1400" dirty="0">
                          <a:effectLst/>
                        </a:rPr>
                        <a:t>с вашей рекламой</a:t>
                      </a:r>
                    </a:p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 Перенаправление на свой сайт</a:t>
                      </a:r>
                    </a:p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 Индивидуальный дизайн</a:t>
                      </a:r>
                    </a:p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err="1" smtClean="0">
                          <a:effectLst/>
                        </a:rPr>
                        <a:t>Мультиязычность</a:t>
                      </a:r>
                      <a:endParaRPr lang="ru-RU" sz="1400" dirty="0">
                        <a:effectLst/>
                      </a:endParaRPr>
                    </a:p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Ваучеры</a:t>
                      </a:r>
                      <a:endParaRPr lang="ru-RU" sz="1400" dirty="0">
                        <a:effectLst/>
                      </a:endParaRPr>
                    </a:p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Опросы</a:t>
                      </a:r>
                      <a:endParaRPr lang="ru-RU" sz="1400" dirty="0">
                        <a:effectLst/>
                      </a:endParaRPr>
                    </a:p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 API</a:t>
                      </a:r>
                    </a:p>
                  </a:txBody>
                  <a:tcPr marL="76200" marR="76200" marT="76200" marB="762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effectLst/>
                        </a:rPr>
                        <a:t>Дополнительные платные функции</a:t>
                      </a:r>
                    </a:p>
                  </a:txBody>
                  <a:tcPr marL="76200" marR="76200" marT="76200" marB="76200" anchor="ctr"/>
                </a:tc>
                <a:tc gridSpan="4">
                  <a:txBody>
                    <a:bodyPr/>
                    <a:lstStyle/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 Автоотключение </a:t>
                      </a:r>
                      <a:r>
                        <a:rPr lang="ru-RU" sz="1400" dirty="0" smtClean="0">
                          <a:effectLst/>
                        </a:rPr>
                        <a:t>посетителей</a:t>
                      </a:r>
                      <a:endParaRPr lang="ru-RU" sz="1400" dirty="0">
                        <a:effectLst/>
                      </a:endParaRPr>
                    </a:p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 Дневной </a:t>
                      </a:r>
                      <a:r>
                        <a:rPr lang="ru-RU" sz="1400" dirty="0" err="1">
                          <a:effectLst/>
                        </a:rPr>
                        <a:t>аккаунтинг</a:t>
                      </a:r>
                      <a:endParaRPr lang="ru-RU" sz="1400" dirty="0">
                        <a:effectLst/>
                      </a:endParaRPr>
                    </a:p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 Безопасный DNS</a:t>
                      </a:r>
                    </a:p>
                  </a:txBody>
                  <a:tcPr marL="76200" marR="76200" marT="76200" marB="762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07734" y="538388"/>
            <a:ext cx="9521439" cy="74490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Raleway" panose="020B0503030101060003" pitchFamily="34" charset="-52"/>
              </a:rPr>
              <a:t>Тарифы с социальными сетями</a:t>
            </a:r>
          </a:p>
        </p:txBody>
      </p:sp>
    </p:spTree>
    <p:extLst>
      <p:ext uri="{BB962C8B-B14F-4D97-AF65-F5344CB8AC3E}">
        <p14:creationId xmlns:p14="http://schemas.microsoft.com/office/powerpoint/2010/main" val="345972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7735" y="1391534"/>
            <a:ext cx="9372600" cy="761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/>
              <a:t>SOCIAL </a:t>
            </a:r>
            <a:r>
              <a:rPr lang="ru-RU" sz="1400" dirty="0"/>
              <a:t>— схема идентификации пользователей через популярные социальные </a:t>
            </a:r>
            <a:r>
              <a:rPr lang="ru-RU" sz="1400" dirty="0" smtClean="0"/>
              <a:t>сети.</a:t>
            </a:r>
            <a:r>
              <a:rPr lang="ru-RU" sz="1400" dirty="0"/>
              <a:t> </a:t>
            </a:r>
            <a:r>
              <a:rPr lang="ru-RU" sz="1400" dirty="0" smtClean="0"/>
              <a:t>Посетитель</a:t>
            </a:r>
            <a:r>
              <a:rPr lang="ru-RU" sz="1400" dirty="0"/>
              <a:t>, находясь в вашем заведении, подключается к открытой </a:t>
            </a:r>
            <a:r>
              <a:rPr lang="ru-RU" sz="1400" dirty="0" err="1"/>
              <a:t>Wi-Fi</a:t>
            </a:r>
            <a:r>
              <a:rPr lang="ru-RU" sz="1400" dirty="0"/>
              <a:t> сети и попадает на страницу авторизации. Он выбирает любую из доступных социальных сетей и авторизуется в ней. После этого посетитель </a:t>
            </a:r>
            <a:r>
              <a:rPr lang="ru-RU" sz="1400" dirty="0" smtClean="0"/>
              <a:t>получает доступ в интернет.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07735" y="538388"/>
            <a:ext cx="9372600" cy="744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Raleway" panose="020B0503030101060003" pitchFamily="34" charset="-52"/>
              </a:rPr>
              <a:t>Авторизация через </a:t>
            </a:r>
            <a:r>
              <a:rPr lang="ru-RU" b="1" dirty="0" err="1" smtClean="0">
                <a:latin typeface="Raleway" panose="020B0503030101060003" pitchFamily="34" charset="-52"/>
              </a:rPr>
              <a:t>соцсети</a:t>
            </a:r>
            <a:endParaRPr lang="ru-RU" b="1" dirty="0">
              <a:latin typeface="Raleway" panose="020B0503030101060003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7735" y="3614869"/>
            <a:ext cx="39752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личном кабинете собирается вся открытая информация по посетителям из социальных сетей (информация о днях рождения, статистика по </a:t>
            </a:r>
            <a:r>
              <a:rPr lang="ru-RU" sz="1400" dirty="0" smtClean="0"/>
              <a:t>возрасту и </a:t>
            </a:r>
            <a:r>
              <a:rPr lang="ru-RU" sz="1400" dirty="0"/>
              <a:t>месту проживания). Эти данные идеальны для маркетинговых исследований! Используйте их для</a:t>
            </a:r>
            <a:r>
              <a:rPr lang="ru-RU" sz="1400" dirty="0" smtClean="0"/>
              <a:t>:</a:t>
            </a:r>
          </a:p>
          <a:p>
            <a:endParaRPr lang="ru-RU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/>
              <a:t>Выбора рекламных средств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/>
              <a:t>Анализа приоритетных рекламных площадок среди целевой аудитории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/>
              <a:t>Составления портрета потребителя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/>
              <a:t>Описания целевой аудитории потребителей ваших услуг</a:t>
            </a:r>
          </a:p>
          <a:p>
            <a:endParaRPr lang="ru-RU" sz="1400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356" y="3683237"/>
            <a:ext cx="5198979" cy="27777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35" y="2261178"/>
            <a:ext cx="9372600" cy="98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4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Каркас здания 16: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6098_TF03031027.potx" id="{667A01F6-2F51-425F-94C1-39BDFAB2BB73}" vid="{18C78E98-E692-4FC3-9168-C02C7CDE364C}"/>
    </a:ext>
  </a:extLst>
</a:theme>
</file>

<file path=ppt/theme/theme2.xml><?xml version="1.0" encoding="utf-8"?>
<a:theme xmlns:a="http://schemas.openxmlformats.org/drawingml/2006/main" name="Тема Offic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6DFB71-5650-4E53-8134-FCF33ECDD3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30C5B9-1E5F-4356-968E-2FC64955BFF3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a4f35948-e619-41b3-aa29-22878b09cfd2"/>
    <ds:schemaRef ds:uri="http://schemas.openxmlformats.org/package/2006/metadata/core-properties"/>
    <ds:schemaRef ds:uri="40262f94-9f35-4ac3-9a90-690165a166b7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DD6EEDF-527A-4587-A446-F1DE3EAF9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tf03031027</Template>
  <TotalTime>904</TotalTime>
  <Words>711</Words>
  <Application>Microsoft Office PowerPoint</Application>
  <PresentationFormat>Широкоэкранный</PresentationFormat>
  <Paragraphs>230</Paragraphs>
  <Slides>17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Raleway</vt:lpstr>
      <vt:lpstr>Wingdings</vt:lpstr>
      <vt:lpstr>Каркас здания 16:9</vt:lpstr>
      <vt:lpstr>Wi-fi system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тарифы</vt:lpstr>
      <vt:lpstr>Презентация PowerPoint</vt:lpstr>
      <vt:lpstr>Тарифы с социальными сетями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Wi-fi system</dc:title>
  <dc:creator>Пользователь Windows</dc:creator>
  <cp:lastModifiedBy>Михаил Голуб</cp:lastModifiedBy>
  <cp:revision>53</cp:revision>
  <dcterms:created xsi:type="dcterms:W3CDTF">2018-02-06T07:20:28Z</dcterms:created>
  <dcterms:modified xsi:type="dcterms:W3CDTF">2018-12-25T05:08:45Z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